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63" r:id="rId6"/>
    <p:sldId id="364" r:id="rId7"/>
    <p:sldId id="368" r:id="rId8"/>
    <p:sldId id="367" r:id="rId9"/>
    <p:sldId id="365" r:id="rId10"/>
    <p:sldId id="366"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150" d="100"/>
          <a:sy n="150" d="100"/>
        </p:scale>
        <p:origin x="420" y="12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WG3 Meeting #113</a:t>
            </a:r>
          </a:p>
          <a:p>
            <a:pPr eaLnBrk="1" hangingPunct="1">
              <a:defRPr/>
            </a:pPr>
            <a:r>
              <a:rPr lang="en-GB" altLang="en-US" sz="1200" b="1" dirty="0">
                <a:latin typeface="Arial "/>
              </a:rPr>
              <a:t>Chicago, USA, 6</a:t>
            </a:r>
            <a:r>
              <a:rPr lang="en-GB" altLang="en-US" sz="1200" b="1" baseline="30000" dirty="0">
                <a:latin typeface="Arial "/>
              </a:rPr>
              <a:t>th</a:t>
            </a:r>
            <a:r>
              <a:rPr lang="en-GB" altLang="en-US" sz="1200" b="1" dirty="0">
                <a:latin typeface="Arial "/>
              </a:rPr>
              <a:t> – 10</a:t>
            </a:r>
            <a:r>
              <a:rPr lang="en-GB" altLang="en-US" sz="1200" b="1" baseline="30000" dirty="0">
                <a:latin typeface="Arial "/>
              </a:rPr>
              <a:t>th</a:t>
            </a:r>
            <a:r>
              <a:rPr lang="en-GB" altLang="en-US" sz="1200" b="1" dirty="0">
                <a:latin typeface="Arial "/>
              </a:rPr>
              <a:t> November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S3-234867</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algn="ctr" eaLnBrk="1" hangingPunct="1"/>
            <a:r>
              <a:rPr lang="en-GB" altLang="en-US" dirty="0"/>
              <a:t>CAPIF RNAA authorization methods and related interfaces </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algn="ctr" eaLnBrk="1" hangingPunct="1">
              <a:buFontTx/>
              <a:buNone/>
            </a:pPr>
            <a:endParaRPr lang="en-GB" altLang="en-US" dirty="0"/>
          </a:p>
          <a:p>
            <a:pPr marL="0" indent="0" algn="ctr" eaLnBrk="1" hangingPunct="1">
              <a:buFontTx/>
              <a:buNone/>
            </a:pPr>
            <a:r>
              <a:rPr lang="en-GB" altLang="en-US" dirty="0"/>
              <a:t>Nokia, Nokia Shanghai Bell</a:t>
            </a:r>
          </a:p>
          <a:p>
            <a:pPr marL="0" indent="0" algn="ctr"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6851650" y="1825625"/>
            <a:ext cx="5157469" cy="4351338"/>
          </a:xfrm>
        </p:spPr>
        <p:txBody>
          <a:bodyPr>
            <a:noAutofit/>
          </a:bodyPr>
          <a:lstStyle/>
          <a:p>
            <a:r>
              <a:rPr lang="en-US" altLang="en-US" sz="1000" dirty="0"/>
              <a:t>High level functional architecture for CAPIF supporting RNAA</a:t>
            </a:r>
          </a:p>
          <a:p>
            <a:r>
              <a:rPr lang="en-US" altLang="en-US" sz="1000" dirty="0"/>
              <a:t>Figure is ffs as per SA6; SA3 has not made decision on this</a:t>
            </a:r>
          </a:p>
          <a:p>
            <a:endParaRPr lang="en-US" altLang="en-US" sz="1000" dirty="0"/>
          </a:p>
          <a:p>
            <a:r>
              <a:rPr lang="en-US" altLang="en-US" sz="1000" dirty="0"/>
              <a:t>SA3 is utilizing the mechanisms specified in IETF RFC 6749. </a:t>
            </a:r>
          </a:p>
          <a:p>
            <a:pPr lvl="1"/>
            <a:r>
              <a:rPr lang="en-US" altLang="en-US" sz="1000" dirty="0"/>
              <a:t>Authorization Code Flow</a:t>
            </a:r>
          </a:p>
          <a:p>
            <a:pPr lvl="1"/>
            <a:r>
              <a:rPr lang="en-US" altLang="en-US" sz="1000" dirty="0"/>
              <a:t>Authorization Code Flow with PKCE (IETF RFC  7636)</a:t>
            </a:r>
          </a:p>
          <a:p>
            <a:pPr lvl="1"/>
            <a:r>
              <a:rPr lang="en-US" altLang="en-US" sz="1000" dirty="0"/>
              <a:t>Enhanced version of Client Credentials Flow</a:t>
            </a:r>
          </a:p>
          <a:p>
            <a:r>
              <a:rPr lang="en-US" altLang="en-US" sz="1000" dirty="0"/>
              <a:t>Status</a:t>
            </a:r>
          </a:p>
          <a:p>
            <a:pPr lvl="1"/>
            <a:r>
              <a:rPr lang="en-US" altLang="en-US" sz="1000" dirty="0"/>
              <a:t>Procedures for obtaining authorization from resource owner by API invoker from Authorization Function (CCF)</a:t>
            </a:r>
          </a:p>
          <a:p>
            <a:pPr lvl="2"/>
            <a:r>
              <a:rPr lang="en-US" altLang="en-US" sz="1000" dirty="0"/>
              <a:t>For OAuth 2.0’s Authorization Code Flow procedure as specified in IETF RFC 6749 can be supported over CAPIF-1/1e. (see next slide)</a:t>
            </a:r>
          </a:p>
          <a:p>
            <a:pPr lvl="2"/>
            <a:r>
              <a:rPr lang="en-US" altLang="en-US" sz="1000" dirty="0"/>
              <a:t>For client credentials flow the RFC states:  The client can request an access token using only its client credentials (or other supported means of authentication) when the client is requesting access to the protected resources under its control, or those of another resource owner that have been previously  arranged with the authorization server </a:t>
            </a:r>
          </a:p>
          <a:p>
            <a:r>
              <a:rPr lang="en-US" altLang="en-US" sz="1000" dirty="0"/>
              <a:t>Details are missing on CAPIF-8	</a:t>
            </a:r>
          </a:p>
          <a:p>
            <a:pPr lvl="1"/>
            <a:r>
              <a:rPr lang="en-US" altLang="en-US" sz="1000" dirty="0"/>
              <a:t>As per TS 33.122 (SA3), technical details of CAPIF-8 is out of scope in Rel-18.</a:t>
            </a:r>
          </a:p>
          <a:p>
            <a:pPr lvl="1"/>
            <a:r>
              <a:rPr lang="en-US" altLang="en-US" sz="1000" dirty="0"/>
              <a:t>As per TS 23.222 (SA6), role of CAPIF-8 for RNAA is FFS and is out of scope of Rel-18.</a:t>
            </a:r>
          </a:p>
          <a:p>
            <a:pPr lvl="1"/>
            <a:r>
              <a:rPr lang="en-US" altLang="en-US" sz="1000" b="1" dirty="0"/>
              <a:t>Figure as shown in 33.122 is misleading without explaining role of CAPIF.</a:t>
            </a:r>
          </a:p>
        </p:txBody>
      </p:sp>
      <p:graphicFrame>
        <p:nvGraphicFramePr>
          <p:cNvPr id="3" name="Object 2">
            <a:extLst>
              <a:ext uri="{FF2B5EF4-FFF2-40B4-BE49-F238E27FC236}">
                <a16:creationId xmlns:a16="http://schemas.microsoft.com/office/drawing/2014/main" id="{1F17029B-987E-6056-CADC-CF1382BC682E}"/>
              </a:ext>
            </a:extLst>
          </p:cNvPr>
          <p:cNvGraphicFramePr>
            <a:graphicFrameLocks noChangeAspect="1"/>
          </p:cNvGraphicFramePr>
          <p:nvPr>
            <p:extLst>
              <p:ext uri="{D42A27DB-BD31-4B8C-83A1-F6EECF244321}">
                <p14:modId xmlns:p14="http://schemas.microsoft.com/office/powerpoint/2010/main" val="3275645101"/>
              </p:ext>
            </p:extLst>
          </p:nvPr>
        </p:nvGraphicFramePr>
        <p:xfrm>
          <a:off x="762000" y="1611086"/>
          <a:ext cx="6089650" cy="4248150"/>
        </p:xfrm>
        <a:graphic>
          <a:graphicData uri="http://schemas.openxmlformats.org/presentationml/2006/ole">
            <mc:AlternateContent xmlns:mc="http://schemas.openxmlformats.org/markup-compatibility/2006">
              <mc:Choice xmlns:v="urn:schemas-microsoft-com:vml" Requires="v">
                <p:oleObj name="Visio" r:id="rId2" imgW="9134658" imgH="6400960" progId="Visio.Drawing.11">
                  <p:embed/>
                </p:oleObj>
              </mc:Choice>
              <mc:Fallback>
                <p:oleObj name="Visio" r:id="rId2" imgW="9134658" imgH="6400960" progId="Visio.Drawing.11">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611086"/>
                        <a:ext cx="6089650" cy="4248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CAPIF RNAA and OAuth Auth Code Flow</a:t>
            </a:r>
          </a:p>
        </p:txBody>
      </p:sp>
      <p:pic>
        <p:nvPicPr>
          <p:cNvPr id="3" name="Picture 2">
            <a:extLst>
              <a:ext uri="{FF2B5EF4-FFF2-40B4-BE49-F238E27FC236}">
                <a16:creationId xmlns:a16="http://schemas.microsoft.com/office/drawing/2014/main" id="{639307B3-3854-0733-9993-30C7086DB80A}"/>
              </a:ext>
            </a:extLst>
          </p:cNvPr>
          <p:cNvPicPr>
            <a:picLocks noChangeAspect="1"/>
          </p:cNvPicPr>
          <p:nvPr/>
        </p:nvPicPr>
        <p:blipFill>
          <a:blip r:embed="rId2"/>
          <a:stretch>
            <a:fillRect/>
          </a:stretch>
        </p:blipFill>
        <p:spPr>
          <a:xfrm>
            <a:off x="474619" y="1860388"/>
            <a:ext cx="5120637" cy="4069126"/>
          </a:xfrm>
          <a:prstGeom prst="rect">
            <a:avLst/>
          </a:prstGeom>
        </p:spPr>
      </p:pic>
      <p:sp>
        <p:nvSpPr>
          <p:cNvPr id="4" name="Rectangle 3">
            <a:extLst>
              <a:ext uri="{FF2B5EF4-FFF2-40B4-BE49-F238E27FC236}">
                <a16:creationId xmlns:a16="http://schemas.microsoft.com/office/drawing/2014/main" id="{52A0CDA5-A76C-8871-3AF4-B5A4B1DAE63F}"/>
              </a:ext>
            </a:extLst>
          </p:cNvPr>
          <p:cNvSpPr/>
          <p:nvPr/>
        </p:nvSpPr>
        <p:spPr>
          <a:xfrm>
            <a:off x="4196440" y="3796571"/>
            <a:ext cx="1268187" cy="396535"/>
          </a:xfrm>
          <a:prstGeom prst="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ysClr val="windowText" lastClr="000000"/>
                </a:solidFill>
              </a:rPr>
              <a:t>CCF</a:t>
            </a:r>
          </a:p>
        </p:txBody>
      </p:sp>
      <p:sp>
        <p:nvSpPr>
          <p:cNvPr id="6" name="Rectangle 5">
            <a:extLst>
              <a:ext uri="{FF2B5EF4-FFF2-40B4-BE49-F238E27FC236}">
                <a16:creationId xmlns:a16="http://schemas.microsoft.com/office/drawing/2014/main" id="{AFD304B9-5833-9AC0-7BD4-616442F7AE99}"/>
              </a:ext>
            </a:extLst>
          </p:cNvPr>
          <p:cNvSpPr/>
          <p:nvPr/>
        </p:nvSpPr>
        <p:spPr>
          <a:xfrm>
            <a:off x="642257" y="4888793"/>
            <a:ext cx="805544" cy="344035"/>
          </a:xfrm>
          <a:prstGeom prst="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ysClr val="windowText" lastClr="000000"/>
                </a:solidFill>
              </a:rPr>
              <a:t>API invoker</a:t>
            </a:r>
          </a:p>
        </p:txBody>
      </p:sp>
      <p:cxnSp>
        <p:nvCxnSpPr>
          <p:cNvPr id="8" name="Straight Connector 7">
            <a:extLst>
              <a:ext uri="{FF2B5EF4-FFF2-40B4-BE49-F238E27FC236}">
                <a16:creationId xmlns:a16="http://schemas.microsoft.com/office/drawing/2014/main" id="{A7EEFCCA-B29F-89CA-E1C5-6E21F89C6B36}"/>
              </a:ext>
            </a:extLst>
          </p:cNvPr>
          <p:cNvCxnSpPr>
            <a:cxnSpLocks/>
            <a:stCxn id="6" idx="0"/>
          </p:cNvCxnSpPr>
          <p:nvPr/>
        </p:nvCxnSpPr>
        <p:spPr>
          <a:xfrm flipV="1">
            <a:off x="1045029" y="3940409"/>
            <a:ext cx="0" cy="94838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78EFE893-E085-20A9-AB2E-EEEDF524E076}"/>
              </a:ext>
            </a:extLst>
          </p:cNvPr>
          <p:cNvCxnSpPr>
            <a:cxnSpLocks/>
          </p:cNvCxnSpPr>
          <p:nvPr/>
        </p:nvCxnSpPr>
        <p:spPr>
          <a:xfrm>
            <a:off x="1045029" y="3940409"/>
            <a:ext cx="3151411" cy="0"/>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7F69DFCE-4FA7-45A8-20DA-46C90B30FE9D}"/>
              </a:ext>
            </a:extLst>
          </p:cNvPr>
          <p:cNvCxnSpPr>
            <a:cxnSpLocks/>
          </p:cNvCxnSpPr>
          <p:nvPr/>
        </p:nvCxnSpPr>
        <p:spPr>
          <a:xfrm>
            <a:off x="1447801" y="4996324"/>
            <a:ext cx="2862942" cy="0"/>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D106573-A982-81C4-4535-6D89DC914D6B}"/>
              </a:ext>
            </a:extLst>
          </p:cNvPr>
          <p:cNvCxnSpPr>
            <a:cxnSpLocks/>
          </p:cNvCxnSpPr>
          <p:nvPr/>
        </p:nvCxnSpPr>
        <p:spPr>
          <a:xfrm flipV="1">
            <a:off x="4310743" y="4193106"/>
            <a:ext cx="0" cy="80321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ADCF3DF-4F5A-D399-6DF6-3602A0FE9909}"/>
              </a:ext>
            </a:extLst>
          </p:cNvPr>
          <p:cNvSpPr txBox="1"/>
          <p:nvPr/>
        </p:nvSpPr>
        <p:spPr>
          <a:xfrm>
            <a:off x="1914118" y="3687393"/>
            <a:ext cx="1120820" cy="307777"/>
          </a:xfrm>
          <a:prstGeom prst="rect">
            <a:avLst/>
          </a:prstGeom>
          <a:noFill/>
        </p:spPr>
        <p:txBody>
          <a:bodyPr wrap="none" rtlCol="0">
            <a:spAutoFit/>
          </a:bodyPr>
          <a:lstStyle/>
          <a:p>
            <a:r>
              <a:rPr lang="en-US" sz="1400" dirty="0">
                <a:solidFill>
                  <a:srgbClr val="0070C0"/>
                </a:solidFill>
              </a:rPr>
              <a:t>CAPIF-1/1e</a:t>
            </a:r>
          </a:p>
        </p:txBody>
      </p:sp>
      <p:sp>
        <p:nvSpPr>
          <p:cNvPr id="23" name="TextBox 22">
            <a:extLst>
              <a:ext uri="{FF2B5EF4-FFF2-40B4-BE49-F238E27FC236}">
                <a16:creationId xmlns:a16="http://schemas.microsoft.com/office/drawing/2014/main" id="{68555F54-52D0-B3B9-7F3E-E2AF48A7B9F2}"/>
              </a:ext>
            </a:extLst>
          </p:cNvPr>
          <p:cNvSpPr txBox="1"/>
          <p:nvPr/>
        </p:nvSpPr>
        <p:spPr>
          <a:xfrm>
            <a:off x="2117476" y="4753033"/>
            <a:ext cx="1120820" cy="307777"/>
          </a:xfrm>
          <a:prstGeom prst="rect">
            <a:avLst/>
          </a:prstGeom>
          <a:noFill/>
        </p:spPr>
        <p:txBody>
          <a:bodyPr wrap="none" rtlCol="0">
            <a:spAutoFit/>
          </a:bodyPr>
          <a:lstStyle/>
          <a:p>
            <a:r>
              <a:rPr lang="en-US" sz="1400" dirty="0">
                <a:solidFill>
                  <a:srgbClr val="0070C0"/>
                </a:solidFill>
              </a:rPr>
              <a:t>CAPIF-1/1e</a:t>
            </a:r>
          </a:p>
        </p:txBody>
      </p:sp>
      <p:sp>
        <p:nvSpPr>
          <p:cNvPr id="24" name="Oval 23">
            <a:extLst>
              <a:ext uri="{FF2B5EF4-FFF2-40B4-BE49-F238E27FC236}">
                <a16:creationId xmlns:a16="http://schemas.microsoft.com/office/drawing/2014/main" id="{11CBB779-6BCA-AEEC-9D7F-DE05A8A653D8}"/>
              </a:ext>
            </a:extLst>
          </p:cNvPr>
          <p:cNvSpPr/>
          <p:nvPr/>
        </p:nvSpPr>
        <p:spPr>
          <a:xfrm>
            <a:off x="4142013" y="3872773"/>
            <a:ext cx="119743" cy="182880"/>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AC686273-71E9-C620-339F-D82353788CE1}"/>
              </a:ext>
            </a:extLst>
          </p:cNvPr>
          <p:cNvSpPr/>
          <p:nvPr/>
        </p:nvSpPr>
        <p:spPr>
          <a:xfrm rot="5400000">
            <a:off x="4250869" y="4112259"/>
            <a:ext cx="119743" cy="182880"/>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00840908-2589-8E7B-3F83-C32597A9B482}"/>
              </a:ext>
            </a:extLst>
          </p:cNvPr>
          <p:cNvSpPr/>
          <p:nvPr/>
        </p:nvSpPr>
        <p:spPr>
          <a:xfrm rot="5400000">
            <a:off x="3118755" y="1880688"/>
            <a:ext cx="119743" cy="182880"/>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7DEE0ED7-B2AC-7C59-9F77-2934391EF0FA}"/>
              </a:ext>
            </a:extLst>
          </p:cNvPr>
          <p:cNvSpPr txBox="1"/>
          <p:nvPr/>
        </p:nvSpPr>
        <p:spPr>
          <a:xfrm>
            <a:off x="3268297" y="1814859"/>
            <a:ext cx="1965603" cy="307777"/>
          </a:xfrm>
          <a:prstGeom prst="rect">
            <a:avLst/>
          </a:prstGeom>
          <a:noFill/>
        </p:spPr>
        <p:txBody>
          <a:bodyPr wrap="none" rtlCol="0">
            <a:spAutoFit/>
          </a:bodyPr>
          <a:lstStyle/>
          <a:p>
            <a:r>
              <a:rPr lang="en-US" sz="1400" dirty="0">
                <a:solidFill>
                  <a:srgbClr val="0070C0"/>
                </a:solidFill>
              </a:rPr>
              <a:t>Authorization endpoint</a:t>
            </a:r>
          </a:p>
        </p:txBody>
      </p:sp>
      <p:sp>
        <p:nvSpPr>
          <p:cNvPr id="28" name="Oval 27">
            <a:extLst>
              <a:ext uri="{FF2B5EF4-FFF2-40B4-BE49-F238E27FC236}">
                <a16:creationId xmlns:a16="http://schemas.microsoft.com/office/drawing/2014/main" id="{15526F6C-C8D0-5C36-AD45-F19744FA9885}"/>
              </a:ext>
            </a:extLst>
          </p:cNvPr>
          <p:cNvSpPr/>
          <p:nvPr/>
        </p:nvSpPr>
        <p:spPr>
          <a:xfrm rot="5400000">
            <a:off x="3129642" y="2087520"/>
            <a:ext cx="119743" cy="182880"/>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69ED4B2F-14ED-5AA2-9A31-F5C76AC01B4A}"/>
              </a:ext>
            </a:extLst>
          </p:cNvPr>
          <p:cNvSpPr txBox="1"/>
          <p:nvPr/>
        </p:nvSpPr>
        <p:spPr>
          <a:xfrm>
            <a:off x="3263739" y="2009538"/>
            <a:ext cx="1397498" cy="307777"/>
          </a:xfrm>
          <a:prstGeom prst="rect">
            <a:avLst/>
          </a:prstGeom>
          <a:noFill/>
        </p:spPr>
        <p:txBody>
          <a:bodyPr wrap="none" rtlCol="0">
            <a:spAutoFit/>
          </a:bodyPr>
          <a:lstStyle/>
          <a:p>
            <a:r>
              <a:rPr lang="en-US" sz="1400" dirty="0">
                <a:solidFill>
                  <a:srgbClr val="0070C0"/>
                </a:solidFill>
              </a:rPr>
              <a:t>Token endpoint</a:t>
            </a:r>
          </a:p>
        </p:txBody>
      </p:sp>
      <p:graphicFrame>
        <p:nvGraphicFramePr>
          <p:cNvPr id="31" name="Table 31">
            <a:extLst>
              <a:ext uri="{FF2B5EF4-FFF2-40B4-BE49-F238E27FC236}">
                <a16:creationId xmlns:a16="http://schemas.microsoft.com/office/drawing/2014/main" id="{EC7669F0-A4F1-A94C-7307-C130C89830A4}"/>
              </a:ext>
            </a:extLst>
          </p:cNvPr>
          <p:cNvGraphicFramePr>
            <a:graphicFrameLocks noGrp="1"/>
          </p:cNvGraphicFramePr>
          <p:nvPr>
            <p:extLst>
              <p:ext uri="{D42A27DB-BD31-4B8C-83A1-F6EECF244321}">
                <p14:modId xmlns:p14="http://schemas.microsoft.com/office/powerpoint/2010/main" val="853723729"/>
              </p:ext>
            </p:extLst>
          </p:nvPr>
        </p:nvGraphicFramePr>
        <p:xfrm>
          <a:off x="5556070" y="1854367"/>
          <a:ext cx="6211389" cy="4302760"/>
        </p:xfrm>
        <a:graphic>
          <a:graphicData uri="http://schemas.openxmlformats.org/drawingml/2006/table">
            <a:tbl>
              <a:tblPr firstRow="1" bandRow="1">
                <a:tableStyleId>{5C22544A-7EE6-4342-B048-85BDC9FD1C3A}</a:tableStyleId>
              </a:tblPr>
              <a:tblGrid>
                <a:gridCol w="1785260">
                  <a:extLst>
                    <a:ext uri="{9D8B030D-6E8A-4147-A177-3AD203B41FA5}">
                      <a16:colId xmlns:a16="http://schemas.microsoft.com/office/drawing/2014/main" val="3695409011"/>
                    </a:ext>
                  </a:extLst>
                </a:gridCol>
                <a:gridCol w="2042156">
                  <a:extLst>
                    <a:ext uri="{9D8B030D-6E8A-4147-A177-3AD203B41FA5}">
                      <a16:colId xmlns:a16="http://schemas.microsoft.com/office/drawing/2014/main" val="1529105233"/>
                    </a:ext>
                  </a:extLst>
                </a:gridCol>
                <a:gridCol w="2383973">
                  <a:extLst>
                    <a:ext uri="{9D8B030D-6E8A-4147-A177-3AD203B41FA5}">
                      <a16:colId xmlns:a16="http://schemas.microsoft.com/office/drawing/2014/main" val="3181834778"/>
                    </a:ext>
                  </a:extLst>
                </a:gridCol>
              </a:tblGrid>
              <a:tr h="370840">
                <a:tc>
                  <a:txBody>
                    <a:bodyPr/>
                    <a:lstStyle/>
                    <a:p>
                      <a:r>
                        <a:rPr lang="en-US" sz="1400" dirty="0"/>
                        <a:t>Information Flows</a:t>
                      </a:r>
                    </a:p>
                  </a:txBody>
                  <a:tcPr/>
                </a:tc>
                <a:tc>
                  <a:txBody>
                    <a:bodyPr/>
                    <a:lstStyle/>
                    <a:p>
                      <a:r>
                        <a:rPr lang="en-US" sz="1400" dirty="0"/>
                        <a:t>OAuth (RFC 6749)</a:t>
                      </a:r>
                    </a:p>
                  </a:txBody>
                  <a:tcPr/>
                </a:tc>
                <a:tc>
                  <a:txBody>
                    <a:bodyPr/>
                    <a:lstStyle/>
                    <a:p>
                      <a:r>
                        <a:rPr lang="en-US" sz="1400" dirty="0"/>
                        <a:t>CAPIF (TS 23.222, TS 33.122)</a:t>
                      </a:r>
                    </a:p>
                  </a:txBody>
                  <a:tcPr/>
                </a:tc>
                <a:extLst>
                  <a:ext uri="{0D108BD9-81ED-4DB2-BD59-A6C34878D82A}">
                    <a16:rowId xmlns:a16="http://schemas.microsoft.com/office/drawing/2014/main" val="3986873227"/>
                  </a:ext>
                </a:extLst>
              </a:tr>
              <a:tr h="370840">
                <a:tc>
                  <a:txBody>
                    <a:bodyPr/>
                    <a:lstStyle/>
                    <a:p>
                      <a:r>
                        <a:rPr lang="en-US" sz="1200" dirty="0"/>
                        <a:t>(A) – API invoker requesting Authorization Code for resource access via service API</a:t>
                      </a:r>
                    </a:p>
                  </a:txBody>
                  <a:tcPr/>
                </a:tc>
                <a:tc>
                  <a:txBody>
                    <a:bodyPr/>
                    <a:lstStyle/>
                    <a:p>
                      <a:r>
                        <a:rPr lang="en-US" sz="1200" dirty="0"/>
                        <a:t>Authorization Request from Client to Authorization Server.</a:t>
                      </a:r>
                    </a:p>
                    <a:p>
                      <a:r>
                        <a:rPr lang="en-US" sz="1200" dirty="0"/>
                        <a:t>(Uses Authorization endpoint)</a:t>
                      </a:r>
                    </a:p>
                  </a:txBody>
                  <a:tcPr/>
                </a:tc>
                <a:tc>
                  <a:txBody>
                    <a:bodyPr/>
                    <a:lstStyle/>
                    <a:p>
                      <a:r>
                        <a:rPr lang="en-US" sz="1200" dirty="0"/>
                        <a:t>Supported by CCF (Authorization Function) over CAPIF-1/1e</a:t>
                      </a:r>
                    </a:p>
                    <a:p>
                      <a:r>
                        <a:rPr lang="en-US" sz="1200" dirty="0"/>
                        <a:t>Use Authorization Request of OAuth</a:t>
                      </a:r>
                    </a:p>
                  </a:txBody>
                  <a:tcPr/>
                </a:tc>
                <a:extLst>
                  <a:ext uri="{0D108BD9-81ED-4DB2-BD59-A6C34878D82A}">
                    <a16:rowId xmlns:a16="http://schemas.microsoft.com/office/drawing/2014/main" val="3439825040"/>
                  </a:ext>
                </a:extLst>
              </a:tr>
              <a:tr h="370840">
                <a:tc>
                  <a:txBody>
                    <a:bodyPr/>
                    <a:lstStyle/>
                    <a:p>
                      <a:r>
                        <a:rPr lang="en-US" sz="1200" dirty="0"/>
                        <a:t>(B) – Resource Owner granting resource access</a:t>
                      </a:r>
                    </a:p>
                  </a:txBody>
                  <a:tcPr/>
                </a:tc>
                <a:tc>
                  <a:txBody>
                    <a:bodyPr/>
                    <a:lstStyle/>
                    <a:p>
                      <a:r>
                        <a:rPr lang="en-US" sz="1200" dirty="0"/>
                        <a:t>By implementation methods. </a:t>
                      </a:r>
                    </a:p>
                    <a:p>
                      <a:r>
                        <a:rPr lang="en-US" sz="1200" dirty="0"/>
                        <a:t>Out of scope of RFC 6749.</a:t>
                      </a:r>
                    </a:p>
                  </a:txBody>
                  <a:tcPr/>
                </a:tc>
                <a:tc>
                  <a:txBody>
                    <a:bodyPr/>
                    <a:lstStyle/>
                    <a:p>
                      <a:r>
                        <a:rPr lang="en-US" sz="1200" dirty="0"/>
                        <a:t>Aligned with OAuth and a standardized method is out of scope of Rel.18</a:t>
                      </a:r>
                    </a:p>
                  </a:txBody>
                  <a:tcPr/>
                </a:tc>
                <a:extLst>
                  <a:ext uri="{0D108BD9-81ED-4DB2-BD59-A6C34878D82A}">
                    <a16:rowId xmlns:a16="http://schemas.microsoft.com/office/drawing/2014/main" val="3051516709"/>
                  </a:ext>
                </a:extLst>
              </a:tr>
              <a:tr h="370840">
                <a:tc>
                  <a:txBody>
                    <a:bodyPr/>
                    <a:lstStyle/>
                    <a:p>
                      <a:r>
                        <a:rPr lang="en-US" sz="1200" dirty="0"/>
                        <a:t>(C) – Authorization Code provided to API invoker by Authorization Function </a:t>
                      </a:r>
                    </a:p>
                  </a:txBody>
                  <a:tcPr/>
                </a:tc>
                <a:tc>
                  <a:txBody>
                    <a:bodyPr/>
                    <a:lstStyle/>
                    <a:p>
                      <a:r>
                        <a:rPr lang="en-US" sz="1200" dirty="0"/>
                        <a:t>Authorization Response from Authorization Server to Client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(Uses Authorization endpoint)</a:t>
                      </a:r>
                    </a:p>
                  </a:txBody>
                  <a:tcPr/>
                </a:tc>
                <a:tc>
                  <a:txBody>
                    <a:bodyPr/>
                    <a:lstStyle/>
                    <a:p>
                      <a:r>
                        <a:rPr lang="en-US" sz="1200" dirty="0"/>
                        <a:t>Supported by CCF (Authorization Function) over CAPIF-1/1e</a:t>
                      </a:r>
                    </a:p>
                    <a:p>
                      <a:r>
                        <a:rPr lang="en-US" sz="1200" dirty="0"/>
                        <a:t>Use Authorization Response of OAuth</a:t>
                      </a:r>
                    </a:p>
                  </a:txBody>
                  <a:tcPr/>
                </a:tc>
                <a:extLst>
                  <a:ext uri="{0D108BD9-81ED-4DB2-BD59-A6C34878D82A}">
                    <a16:rowId xmlns:a16="http://schemas.microsoft.com/office/drawing/2014/main" val="548976918"/>
                  </a:ext>
                </a:extLst>
              </a:tr>
              <a:tr h="370840">
                <a:tc>
                  <a:txBody>
                    <a:bodyPr/>
                    <a:lstStyle/>
                    <a:p>
                      <a:r>
                        <a:rPr lang="en-US" sz="1200" dirty="0"/>
                        <a:t>(D) – API invoker request for Access Token with Auth Code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Access Token Request from Client to Authorization Server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(Uses Token endpoint)</a:t>
                      </a:r>
                    </a:p>
                  </a:txBody>
                  <a:tcPr/>
                </a:tc>
                <a:tc>
                  <a:txBody>
                    <a:bodyPr/>
                    <a:lstStyle/>
                    <a:p>
                      <a:r>
                        <a:rPr lang="en-US" sz="1200" dirty="0"/>
                        <a:t>Supported by CCF (Authorization Function) over CAPIF-1/1e</a:t>
                      </a:r>
                    </a:p>
                    <a:p>
                      <a:r>
                        <a:rPr lang="en-US" sz="1200" dirty="0"/>
                        <a:t>Use Access Token Request of OAuth</a:t>
                      </a:r>
                    </a:p>
                  </a:txBody>
                  <a:tcPr/>
                </a:tc>
                <a:extLst>
                  <a:ext uri="{0D108BD9-81ED-4DB2-BD59-A6C34878D82A}">
                    <a16:rowId xmlns:a16="http://schemas.microsoft.com/office/drawing/2014/main" val="3848246132"/>
                  </a:ext>
                </a:extLst>
              </a:tr>
              <a:tr h="370840">
                <a:tc>
                  <a:txBody>
                    <a:bodyPr/>
                    <a:lstStyle/>
                    <a:p>
                      <a:r>
                        <a:rPr lang="en-US" sz="1200" dirty="0"/>
                        <a:t>(E) – Authorization Function provides the Access Token to API invoker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Access Token Response from Authorization Server to Client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(Uses Token endpoint)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txBody>
                  <a:tcPr/>
                </a:tc>
                <a:tc>
                  <a:txBody>
                    <a:bodyPr/>
                    <a:lstStyle/>
                    <a:p>
                      <a:r>
                        <a:rPr lang="en-US" sz="1200" dirty="0"/>
                        <a:t>Supported by CCF (Authorization Function) over CAPIF-1/1e</a:t>
                      </a:r>
                    </a:p>
                    <a:p>
                      <a:r>
                        <a:rPr lang="en-US" sz="1200" dirty="0"/>
                        <a:t>Use Access Token Response of OAuth</a:t>
                      </a:r>
                    </a:p>
                  </a:txBody>
                  <a:tcPr/>
                </a:tc>
                <a:extLst>
                  <a:ext uri="{0D108BD9-81ED-4DB2-BD59-A6C34878D82A}">
                    <a16:rowId xmlns:a16="http://schemas.microsoft.com/office/drawing/2014/main" val="834085599"/>
                  </a:ext>
                </a:extLst>
              </a:tr>
            </a:tbl>
          </a:graphicData>
        </a:graphic>
      </p:graphicFrame>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1581237" y="2348392"/>
            <a:ext cx="3883390" cy="781546"/>
          </a:xfrm>
        </p:spPr>
        <p:txBody>
          <a:bodyPr>
            <a:normAutofit fontScale="70000" lnSpcReduction="20000"/>
          </a:bodyPr>
          <a:lstStyle/>
          <a:p>
            <a:r>
              <a:rPr lang="en-US" altLang="en-US" b="1" dirty="0"/>
              <a:t>OAuth’s Authorization Code Flow can be implemented over CAPIF-1/1e.</a:t>
            </a:r>
          </a:p>
          <a:p>
            <a:endParaRPr lang="en-US" altLang="en-US" b="1"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CAPIF RNAA mapping to </a:t>
            </a:r>
            <a:r>
              <a:rPr lang="en-GB" altLang="en-US" dirty="0">
                <a:highlight>
                  <a:srgbClr val="FFFF00"/>
                </a:highlight>
              </a:rPr>
              <a:t>CAPIF-1/-8</a:t>
            </a:r>
          </a:p>
        </p:txBody>
      </p:sp>
      <p:pic>
        <p:nvPicPr>
          <p:cNvPr id="3" name="Picture 2">
            <a:extLst>
              <a:ext uri="{FF2B5EF4-FFF2-40B4-BE49-F238E27FC236}">
                <a16:creationId xmlns:a16="http://schemas.microsoft.com/office/drawing/2014/main" id="{639307B3-3854-0733-9993-30C7086DB80A}"/>
              </a:ext>
            </a:extLst>
          </p:cNvPr>
          <p:cNvPicPr>
            <a:picLocks noChangeAspect="1"/>
          </p:cNvPicPr>
          <p:nvPr/>
        </p:nvPicPr>
        <p:blipFill>
          <a:blip r:embed="rId2"/>
          <a:stretch>
            <a:fillRect/>
          </a:stretch>
        </p:blipFill>
        <p:spPr>
          <a:xfrm>
            <a:off x="474619" y="1860388"/>
            <a:ext cx="5120637" cy="4069126"/>
          </a:xfrm>
          <a:prstGeom prst="rect">
            <a:avLst/>
          </a:prstGeom>
        </p:spPr>
      </p:pic>
      <p:sp>
        <p:nvSpPr>
          <p:cNvPr id="4" name="Rectangle 3">
            <a:extLst>
              <a:ext uri="{FF2B5EF4-FFF2-40B4-BE49-F238E27FC236}">
                <a16:creationId xmlns:a16="http://schemas.microsoft.com/office/drawing/2014/main" id="{52A0CDA5-A76C-8871-3AF4-B5A4B1DAE63F}"/>
              </a:ext>
            </a:extLst>
          </p:cNvPr>
          <p:cNvSpPr/>
          <p:nvPr/>
        </p:nvSpPr>
        <p:spPr>
          <a:xfrm>
            <a:off x="4196440" y="3796571"/>
            <a:ext cx="1268187" cy="396535"/>
          </a:xfrm>
          <a:prstGeom prst="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ysClr val="windowText" lastClr="000000"/>
                </a:solidFill>
              </a:rPr>
              <a:t>CCF</a:t>
            </a:r>
          </a:p>
        </p:txBody>
      </p:sp>
      <p:sp>
        <p:nvSpPr>
          <p:cNvPr id="6" name="Rectangle 5">
            <a:extLst>
              <a:ext uri="{FF2B5EF4-FFF2-40B4-BE49-F238E27FC236}">
                <a16:creationId xmlns:a16="http://schemas.microsoft.com/office/drawing/2014/main" id="{AFD304B9-5833-9AC0-7BD4-616442F7AE99}"/>
              </a:ext>
            </a:extLst>
          </p:cNvPr>
          <p:cNvSpPr/>
          <p:nvPr/>
        </p:nvSpPr>
        <p:spPr>
          <a:xfrm>
            <a:off x="642257" y="4888793"/>
            <a:ext cx="805544" cy="344035"/>
          </a:xfrm>
          <a:prstGeom prst="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ysClr val="windowText" lastClr="000000"/>
                </a:solidFill>
              </a:rPr>
              <a:t>API invoker</a:t>
            </a:r>
          </a:p>
        </p:txBody>
      </p:sp>
      <p:cxnSp>
        <p:nvCxnSpPr>
          <p:cNvPr id="8" name="Straight Connector 7">
            <a:extLst>
              <a:ext uri="{FF2B5EF4-FFF2-40B4-BE49-F238E27FC236}">
                <a16:creationId xmlns:a16="http://schemas.microsoft.com/office/drawing/2014/main" id="{A7EEFCCA-B29F-89CA-E1C5-6E21F89C6B36}"/>
              </a:ext>
            </a:extLst>
          </p:cNvPr>
          <p:cNvCxnSpPr>
            <a:cxnSpLocks/>
            <a:stCxn id="6" idx="0"/>
          </p:cNvCxnSpPr>
          <p:nvPr/>
        </p:nvCxnSpPr>
        <p:spPr>
          <a:xfrm flipV="1">
            <a:off x="1045029" y="3940409"/>
            <a:ext cx="0" cy="94838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78EFE893-E085-20A9-AB2E-EEEDF524E076}"/>
              </a:ext>
            </a:extLst>
          </p:cNvPr>
          <p:cNvCxnSpPr>
            <a:cxnSpLocks/>
          </p:cNvCxnSpPr>
          <p:nvPr/>
        </p:nvCxnSpPr>
        <p:spPr>
          <a:xfrm>
            <a:off x="1045029" y="3940409"/>
            <a:ext cx="3151411" cy="0"/>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7F69DFCE-4FA7-45A8-20DA-46C90B30FE9D}"/>
              </a:ext>
            </a:extLst>
          </p:cNvPr>
          <p:cNvCxnSpPr>
            <a:cxnSpLocks/>
          </p:cNvCxnSpPr>
          <p:nvPr/>
        </p:nvCxnSpPr>
        <p:spPr>
          <a:xfrm>
            <a:off x="1447801" y="4996324"/>
            <a:ext cx="2862942" cy="0"/>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D106573-A982-81C4-4535-6D89DC914D6B}"/>
              </a:ext>
            </a:extLst>
          </p:cNvPr>
          <p:cNvCxnSpPr>
            <a:cxnSpLocks/>
          </p:cNvCxnSpPr>
          <p:nvPr/>
        </p:nvCxnSpPr>
        <p:spPr>
          <a:xfrm flipV="1">
            <a:off x="4310743" y="4193106"/>
            <a:ext cx="0" cy="80321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ADCF3DF-4F5A-D399-6DF6-3602A0FE9909}"/>
              </a:ext>
            </a:extLst>
          </p:cNvPr>
          <p:cNvSpPr txBox="1"/>
          <p:nvPr/>
        </p:nvSpPr>
        <p:spPr>
          <a:xfrm>
            <a:off x="1914118" y="3687393"/>
            <a:ext cx="1120820" cy="307777"/>
          </a:xfrm>
          <a:prstGeom prst="rect">
            <a:avLst/>
          </a:prstGeom>
          <a:noFill/>
        </p:spPr>
        <p:txBody>
          <a:bodyPr wrap="none" rtlCol="0">
            <a:spAutoFit/>
          </a:bodyPr>
          <a:lstStyle/>
          <a:p>
            <a:r>
              <a:rPr lang="en-US" sz="1400" dirty="0">
                <a:solidFill>
                  <a:srgbClr val="0070C0"/>
                </a:solidFill>
              </a:rPr>
              <a:t>CAPIF-1/1e</a:t>
            </a:r>
          </a:p>
        </p:txBody>
      </p:sp>
      <p:sp>
        <p:nvSpPr>
          <p:cNvPr id="23" name="TextBox 22">
            <a:extLst>
              <a:ext uri="{FF2B5EF4-FFF2-40B4-BE49-F238E27FC236}">
                <a16:creationId xmlns:a16="http://schemas.microsoft.com/office/drawing/2014/main" id="{68555F54-52D0-B3B9-7F3E-E2AF48A7B9F2}"/>
              </a:ext>
            </a:extLst>
          </p:cNvPr>
          <p:cNvSpPr txBox="1"/>
          <p:nvPr/>
        </p:nvSpPr>
        <p:spPr>
          <a:xfrm>
            <a:off x="2117476" y="4753033"/>
            <a:ext cx="1120820" cy="307777"/>
          </a:xfrm>
          <a:prstGeom prst="rect">
            <a:avLst/>
          </a:prstGeom>
          <a:noFill/>
        </p:spPr>
        <p:txBody>
          <a:bodyPr wrap="none" rtlCol="0">
            <a:spAutoFit/>
          </a:bodyPr>
          <a:lstStyle/>
          <a:p>
            <a:r>
              <a:rPr lang="en-US" sz="1400" dirty="0">
                <a:solidFill>
                  <a:srgbClr val="0070C0"/>
                </a:solidFill>
              </a:rPr>
              <a:t>CAPIF-1/1e</a:t>
            </a:r>
          </a:p>
        </p:txBody>
      </p:sp>
      <p:sp>
        <p:nvSpPr>
          <p:cNvPr id="24" name="Oval 23">
            <a:extLst>
              <a:ext uri="{FF2B5EF4-FFF2-40B4-BE49-F238E27FC236}">
                <a16:creationId xmlns:a16="http://schemas.microsoft.com/office/drawing/2014/main" id="{11CBB779-6BCA-AEEC-9D7F-DE05A8A653D8}"/>
              </a:ext>
            </a:extLst>
          </p:cNvPr>
          <p:cNvSpPr/>
          <p:nvPr/>
        </p:nvSpPr>
        <p:spPr>
          <a:xfrm>
            <a:off x="4142013" y="3872773"/>
            <a:ext cx="119743" cy="182880"/>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AC686273-71E9-C620-339F-D82353788CE1}"/>
              </a:ext>
            </a:extLst>
          </p:cNvPr>
          <p:cNvSpPr/>
          <p:nvPr/>
        </p:nvSpPr>
        <p:spPr>
          <a:xfrm rot="5400000">
            <a:off x="4250869" y="4112259"/>
            <a:ext cx="119743" cy="182880"/>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00840908-2589-8E7B-3F83-C32597A9B482}"/>
              </a:ext>
            </a:extLst>
          </p:cNvPr>
          <p:cNvSpPr/>
          <p:nvPr/>
        </p:nvSpPr>
        <p:spPr>
          <a:xfrm rot="5400000">
            <a:off x="3118755" y="1880688"/>
            <a:ext cx="119743" cy="182880"/>
          </a:xfrm>
          <a:prstGeom prst="ellips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7DEE0ED7-B2AC-7C59-9F77-2934391EF0FA}"/>
              </a:ext>
            </a:extLst>
          </p:cNvPr>
          <p:cNvSpPr txBox="1"/>
          <p:nvPr/>
        </p:nvSpPr>
        <p:spPr>
          <a:xfrm>
            <a:off x="3268297" y="1814859"/>
            <a:ext cx="1965603" cy="307777"/>
          </a:xfrm>
          <a:prstGeom prst="rect">
            <a:avLst/>
          </a:prstGeom>
          <a:noFill/>
        </p:spPr>
        <p:txBody>
          <a:bodyPr wrap="none" rtlCol="0">
            <a:spAutoFit/>
          </a:bodyPr>
          <a:lstStyle/>
          <a:p>
            <a:r>
              <a:rPr lang="en-US" sz="1400" dirty="0">
                <a:solidFill>
                  <a:srgbClr val="0070C0"/>
                </a:solidFill>
              </a:rPr>
              <a:t>Authorization endpoint</a:t>
            </a:r>
          </a:p>
        </p:txBody>
      </p:sp>
      <p:sp>
        <p:nvSpPr>
          <p:cNvPr id="28" name="Oval 27">
            <a:extLst>
              <a:ext uri="{FF2B5EF4-FFF2-40B4-BE49-F238E27FC236}">
                <a16:creationId xmlns:a16="http://schemas.microsoft.com/office/drawing/2014/main" id="{15526F6C-C8D0-5C36-AD45-F19744FA9885}"/>
              </a:ext>
            </a:extLst>
          </p:cNvPr>
          <p:cNvSpPr/>
          <p:nvPr/>
        </p:nvSpPr>
        <p:spPr>
          <a:xfrm rot="5400000">
            <a:off x="3129642" y="2087520"/>
            <a:ext cx="119743" cy="182880"/>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69ED4B2F-14ED-5AA2-9A31-F5C76AC01B4A}"/>
              </a:ext>
            </a:extLst>
          </p:cNvPr>
          <p:cNvSpPr txBox="1"/>
          <p:nvPr/>
        </p:nvSpPr>
        <p:spPr>
          <a:xfrm>
            <a:off x="3263739" y="2009538"/>
            <a:ext cx="1397498" cy="307777"/>
          </a:xfrm>
          <a:prstGeom prst="rect">
            <a:avLst/>
          </a:prstGeom>
          <a:noFill/>
        </p:spPr>
        <p:txBody>
          <a:bodyPr wrap="none" rtlCol="0">
            <a:spAutoFit/>
          </a:bodyPr>
          <a:lstStyle/>
          <a:p>
            <a:r>
              <a:rPr lang="en-US" sz="1400" dirty="0">
                <a:solidFill>
                  <a:srgbClr val="0070C0"/>
                </a:solidFill>
              </a:rPr>
              <a:t>Token endpoint</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1581237" y="2348392"/>
            <a:ext cx="3883390" cy="781546"/>
          </a:xfrm>
        </p:spPr>
        <p:txBody>
          <a:bodyPr>
            <a:normAutofit fontScale="70000" lnSpcReduction="20000"/>
          </a:bodyPr>
          <a:lstStyle/>
          <a:p>
            <a:r>
              <a:rPr lang="en-US" altLang="en-US" b="1" dirty="0"/>
              <a:t>OAuth’s Authorization Code Flow can be implemented over CAPIF-1/1e.</a:t>
            </a:r>
          </a:p>
          <a:p>
            <a:endParaRPr lang="en-US" altLang="en-US" b="1" dirty="0"/>
          </a:p>
        </p:txBody>
      </p:sp>
      <p:sp>
        <p:nvSpPr>
          <p:cNvPr id="9" name="TextBox 8">
            <a:extLst>
              <a:ext uri="{FF2B5EF4-FFF2-40B4-BE49-F238E27FC236}">
                <a16:creationId xmlns:a16="http://schemas.microsoft.com/office/drawing/2014/main" id="{CCFE42FE-FCDF-BC18-08C6-D9E3747ECA29}"/>
              </a:ext>
            </a:extLst>
          </p:cNvPr>
          <p:cNvSpPr txBox="1"/>
          <p:nvPr/>
        </p:nvSpPr>
        <p:spPr>
          <a:xfrm>
            <a:off x="6879771" y="2178960"/>
            <a:ext cx="4669972" cy="1678408"/>
          </a:xfrm>
          <a:prstGeom prst="rect">
            <a:avLst/>
          </a:prstGeom>
          <a:noFill/>
        </p:spPr>
        <p:txBody>
          <a:bodyPr wrap="square">
            <a:spAutoFit/>
          </a:bodyPr>
          <a:lstStyle/>
          <a:p>
            <a:pPr marL="228600" marR="0" lvl="0" indent="-228600" algn="l" defTabSz="914400" rtl="0" eaLnBrk="0" fontAlgn="base" latinLnBrk="0" hangingPunct="0">
              <a:lnSpc>
                <a:spcPct val="90000"/>
              </a:lnSpc>
              <a:spcBef>
                <a:spcPts val="1000"/>
              </a:spcBef>
              <a:spcAft>
                <a:spcPct val="0"/>
              </a:spcAft>
              <a:buClrTx/>
              <a:buSzTx/>
              <a:buFontTx/>
              <a:buBlip>
                <a:blip r:embed="rId3"/>
              </a:buBlip>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CAPIF-8 can be considered purely for step B (user authentication) which supports interactions between Authorization Server and Resource Owner for User Authentication and obtaining permission from Resource Owner (</a:t>
            </a:r>
            <a:r>
              <a:rPr kumimoji="0" lang="en-US" sz="1200" b="0" i="0" u="none" strike="noStrike" kern="1200" cap="none" spc="0" normalizeH="0" baseline="0" noProof="0" dirty="0" err="1">
                <a:ln>
                  <a:noFill/>
                </a:ln>
                <a:solidFill>
                  <a:prstClr val="black"/>
                </a:solidFill>
                <a:effectLst/>
                <a:uLnTx/>
                <a:uFillTx/>
                <a:latin typeface="Calibri" panose="020F0502020204030204"/>
                <a:ea typeface="+mn-ea"/>
                <a:cs typeface="+mn-cs"/>
              </a:rPr>
              <a:t>ie</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end user granting access). </a:t>
            </a:r>
          </a:p>
          <a:p>
            <a:pPr marL="228600" marR="0" lvl="0" indent="-228600" algn="l" defTabSz="914400" rtl="0" eaLnBrk="0" fontAlgn="base" latinLnBrk="0" hangingPunct="0">
              <a:lnSpc>
                <a:spcPct val="90000"/>
              </a:lnSpc>
              <a:spcBef>
                <a:spcPts val="1000"/>
              </a:spcBef>
              <a:spcAft>
                <a:spcPct val="0"/>
              </a:spcAft>
              <a:buClrTx/>
              <a:buSzTx/>
              <a:buFontTx/>
              <a:buBlip>
                <a:blip r:embed="rId3"/>
              </a:buBlip>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Steps A, B and C are so used for Authorization Code Flow over the Authorization Endpoint. They are not used for Client Credentials Flow. </a:t>
            </a:r>
          </a:p>
          <a:p>
            <a:pPr marL="228600" marR="0" lvl="0" indent="-228600" algn="l" defTabSz="914400" rtl="0" eaLnBrk="0" fontAlgn="base" latinLnBrk="0" hangingPunct="0">
              <a:lnSpc>
                <a:spcPct val="90000"/>
              </a:lnSpc>
              <a:spcBef>
                <a:spcPts val="1000"/>
              </a:spcBef>
              <a:spcAft>
                <a:spcPct val="0"/>
              </a:spcAft>
              <a:buClrTx/>
              <a:buSzTx/>
              <a:buFontTx/>
              <a:buBlip>
                <a:blip r:embed="rId3"/>
              </a:buBlip>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Allowing the latter, potentially means further study.</a:t>
            </a:r>
            <a:endPar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10" name="Straight Arrow Connector 9">
            <a:extLst>
              <a:ext uri="{FF2B5EF4-FFF2-40B4-BE49-F238E27FC236}">
                <a16:creationId xmlns:a16="http://schemas.microsoft.com/office/drawing/2014/main" id="{341F8BCB-C214-B707-15B0-8593DEAFB20C}"/>
              </a:ext>
            </a:extLst>
          </p:cNvPr>
          <p:cNvCxnSpPr>
            <a:cxnSpLocks/>
          </p:cNvCxnSpPr>
          <p:nvPr/>
        </p:nvCxnSpPr>
        <p:spPr>
          <a:xfrm>
            <a:off x="838200" y="3596640"/>
            <a:ext cx="3303813" cy="0"/>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76F3CFB-C000-8ED3-B3EE-D8D3F1626B9B}"/>
              </a:ext>
            </a:extLst>
          </p:cNvPr>
          <p:cNvCxnSpPr>
            <a:cxnSpLocks/>
          </p:cNvCxnSpPr>
          <p:nvPr/>
        </p:nvCxnSpPr>
        <p:spPr>
          <a:xfrm flipV="1">
            <a:off x="838200" y="3176028"/>
            <a:ext cx="0" cy="42061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3B01326C-347B-8FF1-5EBD-E8ABC8F736CE}"/>
              </a:ext>
            </a:extLst>
          </p:cNvPr>
          <p:cNvSpPr txBox="1"/>
          <p:nvPr/>
        </p:nvSpPr>
        <p:spPr>
          <a:xfrm>
            <a:off x="2241708" y="3324856"/>
            <a:ext cx="872355" cy="307777"/>
          </a:xfrm>
          <a:prstGeom prst="rect">
            <a:avLst/>
          </a:prstGeom>
          <a:noFill/>
        </p:spPr>
        <p:txBody>
          <a:bodyPr wrap="none" rtlCol="0">
            <a:spAutoFit/>
          </a:bodyPr>
          <a:lstStyle/>
          <a:p>
            <a:r>
              <a:rPr lang="en-US" sz="1400" dirty="0">
                <a:solidFill>
                  <a:srgbClr val="0070C0"/>
                </a:solidFill>
                <a:highlight>
                  <a:srgbClr val="FFFF00"/>
                </a:highlight>
              </a:rPr>
              <a:t>CAPIF-8</a:t>
            </a:r>
          </a:p>
        </p:txBody>
      </p:sp>
      <p:sp>
        <p:nvSpPr>
          <p:cNvPr id="2" name="Rectangle 1">
            <a:extLst>
              <a:ext uri="{FF2B5EF4-FFF2-40B4-BE49-F238E27FC236}">
                <a16:creationId xmlns:a16="http://schemas.microsoft.com/office/drawing/2014/main" id="{459D83D0-A3BC-E32F-83C8-C9310E8DAF6A}"/>
              </a:ext>
            </a:extLst>
          </p:cNvPr>
          <p:cNvSpPr/>
          <p:nvPr/>
        </p:nvSpPr>
        <p:spPr>
          <a:xfrm>
            <a:off x="474619" y="3007219"/>
            <a:ext cx="472439" cy="168809"/>
          </a:xfrm>
          <a:prstGeom prst="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0" dirty="0">
                <a:solidFill>
                  <a:sysClr val="windowText" lastClr="000000"/>
                </a:solidFill>
              </a:rPr>
              <a:t>ROC</a:t>
            </a:r>
          </a:p>
        </p:txBody>
      </p:sp>
      <p:cxnSp>
        <p:nvCxnSpPr>
          <p:cNvPr id="7" name="Straight Connector 6">
            <a:extLst>
              <a:ext uri="{FF2B5EF4-FFF2-40B4-BE49-F238E27FC236}">
                <a16:creationId xmlns:a16="http://schemas.microsoft.com/office/drawing/2014/main" id="{4404D95E-4D2A-5076-2D1B-D928ED93A3F3}"/>
              </a:ext>
            </a:extLst>
          </p:cNvPr>
          <p:cNvCxnSpPr>
            <a:cxnSpLocks/>
            <a:stCxn id="2" idx="0"/>
          </p:cNvCxnSpPr>
          <p:nvPr/>
        </p:nvCxnSpPr>
        <p:spPr>
          <a:xfrm flipH="1" flipV="1">
            <a:off x="710838" y="2547257"/>
            <a:ext cx="1" cy="459962"/>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BF35E64F-E244-047B-59CD-19BA8C45A0B5}"/>
              </a:ext>
            </a:extLst>
          </p:cNvPr>
          <p:cNvSpPr txBox="1"/>
          <p:nvPr/>
        </p:nvSpPr>
        <p:spPr>
          <a:xfrm>
            <a:off x="642257" y="2750481"/>
            <a:ext cx="1317990" cy="246221"/>
          </a:xfrm>
          <a:prstGeom prst="rect">
            <a:avLst/>
          </a:prstGeom>
          <a:noFill/>
        </p:spPr>
        <p:txBody>
          <a:bodyPr wrap="none" rtlCol="0">
            <a:spAutoFit/>
          </a:bodyPr>
          <a:lstStyle/>
          <a:p>
            <a:r>
              <a:rPr lang="en-US" sz="1000" dirty="0">
                <a:solidFill>
                  <a:srgbClr val="0070C0"/>
                </a:solidFill>
                <a:highlight>
                  <a:srgbClr val="FFFF00"/>
                </a:highlight>
              </a:rPr>
              <a:t>End user interaction</a:t>
            </a:r>
          </a:p>
        </p:txBody>
      </p:sp>
      <p:sp>
        <p:nvSpPr>
          <p:cNvPr id="18" name="Rectangle 17">
            <a:extLst>
              <a:ext uri="{FF2B5EF4-FFF2-40B4-BE49-F238E27FC236}">
                <a16:creationId xmlns:a16="http://schemas.microsoft.com/office/drawing/2014/main" id="{165AFE71-08E6-A59F-C909-DC8A7F14EB66}"/>
              </a:ext>
            </a:extLst>
          </p:cNvPr>
          <p:cNvSpPr/>
          <p:nvPr/>
        </p:nvSpPr>
        <p:spPr>
          <a:xfrm>
            <a:off x="348343" y="2963049"/>
            <a:ext cx="1369444" cy="1391234"/>
          </a:xfrm>
          <a:prstGeom prst="rect">
            <a:avLst/>
          </a:prstGeom>
          <a:noFill/>
          <a:ln w="28575">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FA0CD4F7-0B2A-6021-4142-A2E09FC2949A}"/>
              </a:ext>
            </a:extLst>
          </p:cNvPr>
          <p:cNvSpPr txBox="1"/>
          <p:nvPr/>
        </p:nvSpPr>
        <p:spPr>
          <a:xfrm>
            <a:off x="291439" y="4057023"/>
            <a:ext cx="434734" cy="307777"/>
          </a:xfrm>
          <a:prstGeom prst="rect">
            <a:avLst/>
          </a:prstGeom>
          <a:noFill/>
        </p:spPr>
        <p:txBody>
          <a:bodyPr wrap="none" rtlCol="0">
            <a:spAutoFit/>
          </a:bodyPr>
          <a:lstStyle/>
          <a:p>
            <a:r>
              <a:rPr lang="en-US" sz="1400" dirty="0">
                <a:solidFill>
                  <a:srgbClr val="0070C0"/>
                </a:solidFill>
                <a:highlight>
                  <a:srgbClr val="FFFF00"/>
                </a:highlight>
              </a:rPr>
              <a:t>UE</a:t>
            </a:r>
          </a:p>
        </p:txBody>
      </p:sp>
    </p:spTree>
    <p:extLst>
      <p:ext uri="{BB962C8B-B14F-4D97-AF65-F5344CB8AC3E}">
        <p14:creationId xmlns:p14="http://schemas.microsoft.com/office/powerpoint/2010/main" val="302184619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95902-86CC-6FE3-2239-92A6021A4AD1}"/>
              </a:ext>
            </a:extLst>
          </p:cNvPr>
          <p:cNvSpPr>
            <a:spLocks noGrp="1"/>
          </p:cNvSpPr>
          <p:nvPr>
            <p:ph type="title"/>
          </p:nvPr>
        </p:nvSpPr>
        <p:spPr/>
        <p:txBody>
          <a:bodyPr/>
          <a:lstStyle/>
          <a:p>
            <a:r>
              <a:rPr lang="de-DE" dirty="0"/>
              <a:t>Update proposal </a:t>
            </a:r>
            <a:r>
              <a:rPr lang="de-DE" dirty="0" err="1"/>
              <a:t>related</a:t>
            </a:r>
            <a:r>
              <a:rPr lang="de-DE" dirty="0"/>
              <a:t> to CAPIF-8</a:t>
            </a:r>
          </a:p>
        </p:txBody>
      </p:sp>
      <p:sp>
        <p:nvSpPr>
          <p:cNvPr id="3" name="Content Placeholder 2">
            <a:extLst>
              <a:ext uri="{FF2B5EF4-FFF2-40B4-BE49-F238E27FC236}">
                <a16:creationId xmlns:a16="http://schemas.microsoft.com/office/drawing/2014/main" id="{4E1369A8-2C7C-C3D7-B920-2B79C149C7E0}"/>
              </a:ext>
            </a:extLst>
          </p:cNvPr>
          <p:cNvSpPr>
            <a:spLocks noGrp="1"/>
          </p:cNvSpPr>
          <p:nvPr>
            <p:ph idx="1"/>
          </p:nvPr>
        </p:nvSpPr>
        <p:spPr>
          <a:xfrm>
            <a:off x="6737555" y="1920891"/>
            <a:ext cx="5326626" cy="4351338"/>
          </a:xfrm>
        </p:spPr>
        <p:txBody>
          <a:bodyPr/>
          <a:lstStyle/>
          <a:p>
            <a:r>
              <a:rPr lang="de-DE" sz="1200" dirty="0"/>
              <a:t>For </a:t>
            </a:r>
            <a:r>
              <a:rPr lang="de-DE" sz="1200" dirty="0" err="1"/>
              <a:t>this</a:t>
            </a:r>
            <a:r>
              <a:rPr lang="de-DE" sz="1200" dirty="0"/>
              <a:t> </a:t>
            </a:r>
            <a:r>
              <a:rPr lang="de-DE" sz="1200" dirty="0" err="1"/>
              <a:t>release</a:t>
            </a:r>
            <a:r>
              <a:rPr lang="de-DE" sz="1200" dirty="0"/>
              <a:t>, </a:t>
            </a:r>
            <a:r>
              <a:rPr lang="de-DE" sz="1200" dirty="0" err="1"/>
              <a:t>it</a:t>
            </a:r>
            <a:r>
              <a:rPr lang="de-DE" sz="1200" dirty="0"/>
              <a:t> </a:t>
            </a:r>
            <a:r>
              <a:rPr lang="de-DE" sz="1200" dirty="0" err="1"/>
              <a:t>is</a:t>
            </a:r>
            <a:r>
              <a:rPr lang="de-DE" sz="1200" dirty="0"/>
              <a:t> </a:t>
            </a:r>
            <a:r>
              <a:rPr lang="de-DE" sz="1200" dirty="0" err="1"/>
              <a:t>sufficient</a:t>
            </a:r>
            <a:r>
              <a:rPr lang="de-DE" sz="1200" dirty="0"/>
              <a:t> to </a:t>
            </a:r>
            <a:r>
              <a:rPr lang="de-DE" sz="1200" dirty="0" err="1"/>
              <a:t>provide</a:t>
            </a:r>
            <a:r>
              <a:rPr lang="de-DE" sz="1200" dirty="0"/>
              <a:t> a </a:t>
            </a:r>
            <a:r>
              <a:rPr lang="de-DE" sz="1200" dirty="0" err="1"/>
              <a:t>short</a:t>
            </a:r>
            <a:r>
              <a:rPr lang="de-DE" sz="1200" dirty="0"/>
              <a:t> </a:t>
            </a:r>
            <a:r>
              <a:rPr lang="de-DE" sz="1200" dirty="0" err="1"/>
              <a:t>clarification</a:t>
            </a:r>
            <a:r>
              <a:rPr lang="de-DE" sz="1200" dirty="0"/>
              <a:t> in 3GPP </a:t>
            </a:r>
            <a:r>
              <a:rPr lang="de-DE" sz="1200" dirty="0" err="1"/>
              <a:t>spec</a:t>
            </a:r>
            <a:r>
              <a:rPr lang="de-DE" sz="1200" dirty="0"/>
              <a:t> regarding RNAA/CAPIF-8</a:t>
            </a:r>
          </a:p>
          <a:p>
            <a:r>
              <a:rPr lang="de-DE" sz="1200" dirty="0"/>
              <a:t>ROC </a:t>
            </a:r>
            <a:r>
              <a:rPr lang="de-DE" sz="1200" dirty="0" err="1"/>
              <a:t>represents</a:t>
            </a:r>
            <a:r>
              <a:rPr lang="de-DE" sz="1200" dirty="0"/>
              <a:t> </a:t>
            </a:r>
            <a:r>
              <a:rPr lang="de-DE" sz="1200" dirty="0" err="1"/>
              <a:t>the</a:t>
            </a:r>
            <a:r>
              <a:rPr lang="de-DE" sz="1200" dirty="0"/>
              <a:t> PLMN </a:t>
            </a:r>
            <a:r>
              <a:rPr lang="de-DE" sz="1200" dirty="0" err="1"/>
              <a:t>user</a:t>
            </a:r>
            <a:r>
              <a:rPr lang="de-DE" sz="1200" dirty="0"/>
              <a:t> </a:t>
            </a:r>
            <a:r>
              <a:rPr lang="de-DE" sz="1200" dirty="0" err="1"/>
              <a:t>or</a:t>
            </a:r>
            <a:r>
              <a:rPr lang="de-DE" sz="1200" dirty="0"/>
              <a:t> PLMN </a:t>
            </a:r>
            <a:r>
              <a:rPr lang="de-DE" sz="1200" dirty="0" err="1"/>
              <a:t>subscriber</a:t>
            </a:r>
            <a:r>
              <a:rPr lang="de-DE" sz="1200" dirty="0"/>
              <a:t> </a:t>
            </a:r>
            <a:r>
              <a:rPr lang="de-DE" sz="1200" dirty="0" err="1"/>
              <a:t>of</a:t>
            </a:r>
            <a:r>
              <a:rPr lang="de-DE" sz="1200" dirty="0"/>
              <a:t> </a:t>
            </a:r>
            <a:r>
              <a:rPr lang="de-DE" sz="1200" dirty="0" err="1"/>
              <a:t>the</a:t>
            </a:r>
            <a:r>
              <a:rPr lang="de-DE" sz="1200" dirty="0"/>
              <a:t> UE </a:t>
            </a:r>
            <a:r>
              <a:rPr lang="de-DE" sz="1200" dirty="0" err="1"/>
              <a:t>whose</a:t>
            </a:r>
            <a:r>
              <a:rPr lang="de-DE" sz="1200" dirty="0"/>
              <a:t> </a:t>
            </a:r>
            <a:r>
              <a:rPr lang="de-DE" sz="1200" dirty="0" err="1"/>
              <a:t>resources</a:t>
            </a:r>
            <a:r>
              <a:rPr lang="de-DE" sz="1200" dirty="0"/>
              <a:t> </a:t>
            </a:r>
            <a:r>
              <a:rPr lang="de-DE" sz="1200" dirty="0" err="1"/>
              <a:t>are</a:t>
            </a:r>
            <a:r>
              <a:rPr lang="de-DE" sz="1200" dirty="0"/>
              <a:t> </a:t>
            </a:r>
            <a:r>
              <a:rPr lang="de-DE" sz="1200" dirty="0" err="1"/>
              <a:t>exposed</a:t>
            </a:r>
            <a:r>
              <a:rPr lang="de-DE" sz="1200" dirty="0"/>
              <a:t> via AEF. ROC </a:t>
            </a:r>
            <a:r>
              <a:rPr lang="de-DE" sz="1200" dirty="0" err="1"/>
              <a:t>is</a:t>
            </a:r>
            <a:r>
              <a:rPr lang="de-DE" sz="1200" dirty="0"/>
              <a:t> </a:t>
            </a:r>
            <a:r>
              <a:rPr lang="de-DE" sz="1200" dirty="0" err="1"/>
              <a:t>deployed</a:t>
            </a:r>
            <a:r>
              <a:rPr lang="de-DE" sz="1200" dirty="0"/>
              <a:t> on </a:t>
            </a:r>
            <a:r>
              <a:rPr lang="de-DE" sz="1200" dirty="0" err="1"/>
              <a:t>the</a:t>
            </a:r>
            <a:r>
              <a:rPr lang="de-DE" sz="1200" dirty="0"/>
              <a:t> UE.</a:t>
            </a:r>
          </a:p>
          <a:p>
            <a:r>
              <a:rPr lang="de-DE" sz="1200" b="1" dirty="0"/>
              <a:t>Different </a:t>
            </a:r>
            <a:r>
              <a:rPr lang="de-DE" sz="1200" b="1" dirty="0" err="1"/>
              <a:t>functional</a:t>
            </a:r>
            <a:r>
              <a:rPr lang="de-DE" sz="1200" b="1" dirty="0"/>
              <a:t> </a:t>
            </a:r>
            <a:r>
              <a:rPr lang="de-DE" sz="1200" b="1" dirty="0" err="1"/>
              <a:t>security</a:t>
            </a:r>
            <a:r>
              <a:rPr lang="de-DE" sz="1200" b="1" dirty="0"/>
              <a:t> </a:t>
            </a:r>
            <a:r>
              <a:rPr lang="de-DE" sz="1200" b="1" dirty="0" err="1"/>
              <a:t>models</a:t>
            </a:r>
            <a:r>
              <a:rPr lang="de-DE" sz="1200" b="1" dirty="0"/>
              <a:t> </a:t>
            </a:r>
            <a:r>
              <a:rPr lang="de-DE" sz="1200" b="1" dirty="0" err="1"/>
              <a:t>can</a:t>
            </a:r>
            <a:r>
              <a:rPr lang="de-DE" sz="1200" b="1" dirty="0"/>
              <a:t> </a:t>
            </a:r>
            <a:r>
              <a:rPr lang="de-DE" sz="1200" b="1" dirty="0" err="1"/>
              <a:t>be</a:t>
            </a:r>
            <a:r>
              <a:rPr lang="de-DE" sz="1200" b="1" dirty="0"/>
              <a:t> </a:t>
            </a:r>
            <a:r>
              <a:rPr lang="de-DE" sz="1200" b="1" dirty="0" err="1"/>
              <a:t>envisioned</a:t>
            </a:r>
            <a:r>
              <a:rPr lang="de-DE" sz="1200" b="1" dirty="0"/>
              <a:t> </a:t>
            </a:r>
            <a:r>
              <a:rPr lang="de-DE" sz="1200" b="1" dirty="0" err="1"/>
              <a:t>with</a:t>
            </a:r>
            <a:r>
              <a:rPr lang="de-DE" sz="1200" b="1" dirty="0"/>
              <a:t> ROC </a:t>
            </a:r>
            <a:r>
              <a:rPr lang="de-DE" sz="1200" b="1" dirty="0" err="1"/>
              <a:t>connecting</a:t>
            </a:r>
            <a:r>
              <a:rPr lang="de-DE" sz="1200" b="1" dirty="0"/>
              <a:t> </a:t>
            </a:r>
            <a:r>
              <a:rPr lang="de-DE" sz="1200" b="1" dirty="0" err="1"/>
              <a:t>to</a:t>
            </a:r>
            <a:r>
              <a:rPr lang="de-DE" sz="1200" b="1" dirty="0"/>
              <a:t> CCF</a:t>
            </a:r>
          </a:p>
          <a:p>
            <a:pPr lvl="1"/>
            <a:r>
              <a:rPr lang="de-DE" sz="1100" b="1" dirty="0"/>
              <a:t>API </a:t>
            </a:r>
            <a:r>
              <a:rPr lang="de-DE" sz="1100" b="1" dirty="0" err="1"/>
              <a:t>invoker</a:t>
            </a:r>
            <a:r>
              <a:rPr lang="de-DE" sz="1100" b="1" dirty="0"/>
              <a:t> </a:t>
            </a:r>
            <a:r>
              <a:rPr lang="de-DE" sz="1100" b="1" dirty="0" err="1"/>
              <a:t>can</a:t>
            </a:r>
            <a:r>
              <a:rPr lang="de-DE" sz="1100" b="1" dirty="0"/>
              <a:t> </a:t>
            </a:r>
            <a:r>
              <a:rPr lang="de-DE" sz="1100" b="1" dirty="0" err="1"/>
              <a:t>be</a:t>
            </a:r>
            <a:r>
              <a:rPr lang="de-DE" sz="1100" b="1" dirty="0"/>
              <a:t> part </a:t>
            </a:r>
            <a:r>
              <a:rPr lang="de-DE" sz="1100" b="1" dirty="0" err="1"/>
              <a:t>of</a:t>
            </a:r>
            <a:r>
              <a:rPr lang="de-DE" sz="1100" b="1" dirty="0"/>
              <a:t> </a:t>
            </a:r>
            <a:r>
              <a:rPr lang="de-DE" sz="1100" b="1" dirty="0" err="1"/>
              <a:t>the</a:t>
            </a:r>
            <a:r>
              <a:rPr lang="de-DE" sz="1100" b="1" dirty="0"/>
              <a:t> UE </a:t>
            </a:r>
            <a:r>
              <a:rPr lang="de-DE" sz="1100" b="1" dirty="0" err="1"/>
              <a:t>and</a:t>
            </a:r>
            <a:r>
              <a:rPr lang="de-DE" sz="1100" b="1" dirty="0"/>
              <a:t> </a:t>
            </a:r>
            <a:r>
              <a:rPr lang="de-DE" sz="1100" b="1" dirty="0" err="1"/>
              <a:t>located</a:t>
            </a:r>
            <a:r>
              <a:rPr lang="de-DE" sz="1100" b="1" dirty="0"/>
              <a:t> on </a:t>
            </a:r>
            <a:r>
              <a:rPr lang="de-DE" sz="1100" b="1" dirty="0" err="1"/>
              <a:t>the</a:t>
            </a:r>
            <a:r>
              <a:rPr lang="de-DE" sz="1100" b="1" dirty="0"/>
              <a:t> </a:t>
            </a:r>
            <a:r>
              <a:rPr lang="de-DE" sz="1100" b="1" dirty="0" err="1"/>
              <a:t>device</a:t>
            </a:r>
            <a:endParaRPr lang="de-DE" sz="1100" b="1" dirty="0"/>
          </a:p>
          <a:p>
            <a:pPr lvl="1"/>
            <a:r>
              <a:rPr lang="de-DE" sz="1100" b="1" dirty="0"/>
              <a:t>API </a:t>
            </a:r>
            <a:r>
              <a:rPr lang="de-DE" sz="1100" b="1" dirty="0" err="1"/>
              <a:t>invoker</a:t>
            </a:r>
            <a:r>
              <a:rPr lang="de-DE" sz="1100" b="1" dirty="0"/>
              <a:t> </a:t>
            </a:r>
            <a:r>
              <a:rPr lang="de-DE" sz="1100" b="1" dirty="0" err="1"/>
              <a:t>can</a:t>
            </a:r>
            <a:r>
              <a:rPr lang="de-DE" sz="1100" b="1" dirty="0"/>
              <a:t> </a:t>
            </a:r>
            <a:r>
              <a:rPr lang="de-DE" sz="1100" b="1" dirty="0" err="1"/>
              <a:t>be</a:t>
            </a:r>
            <a:r>
              <a:rPr lang="de-DE" sz="1100" b="1" dirty="0"/>
              <a:t> </a:t>
            </a:r>
            <a:r>
              <a:rPr lang="de-DE" sz="1100" b="1" dirty="0" err="1"/>
              <a:t>independent</a:t>
            </a:r>
            <a:r>
              <a:rPr lang="de-DE" sz="1100" b="1" dirty="0"/>
              <a:t> from </a:t>
            </a:r>
            <a:r>
              <a:rPr lang="de-DE" sz="1100" b="1" dirty="0" err="1"/>
              <a:t>the</a:t>
            </a:r>
            <a:r>
              <a:rPr lang="de-DE" sz="1100" b="1" dirty="0"/>
              <a:t> UE, e.g. </a:t>
            </a:r>
            <a:r>
              <a:rPr lang="de-DE" sz="1100" b="1" dirty="0" err="1"/>
              <a:t>deployed</a:t>
            </a:r>
            <a:r>
              <a:rPr lang="de-DE" sz="1100" b="1" dirty="0"/>
              <a:t> by a </a:t>
            </a:r>
            <a:r>
              <a:rPr lang="de-DE" sz="1100" b="1" dirty="0" err="1"/>
              <a:t>third</a:t>
            </a:r>
            <a:r>
              <a:rPr lang="de-DE" sz="1100" b="1" dirty="0"/>
              <a:t> </a:t>
            </a:r>
            <a:r>
              <a:rPr lang="de-DE" sz="1100" b="1" dirty="0" err="1"/>
              <a:t>party</a:t>
            </a:r>
            <a:r>
              <a:rPr lang="de-DE" sz="1100" b="1" dirty="0"/>
              <a:t>, but still </a:t>
            </a:r>
            <a:r>
              <a:rPr lang="de-DE" sz="1100" b="1" dirty="0" err="1"/>
              <a:t>located</a:t>
            </a:r>
            <a:r>
              <a:rPr lang="de-DE" sz="1100" b="1" dirty="0"/>
              <a:t> on </a:t>
            </a:r>
            <a:r>
              <a:rPr lang="de-DE" sz="1100" b="1" dirty="0" err="1"/>
              <a:t>the</a:t>
            </a:r>
            <a:r>
              <a:rPr lang="de-DE" sz="1100" b="1" dirty="0"/>
              <a:t> </a:t>
            </a:r>
            <a:r>
              <a:rPr lang="de-DE" sz="1100" b="1" dirty="0" err="1"/>
              <a:t>device</a:t>
            </a:r>
            <a:endParaRPr lang="de-DE" sz="1100" b="1" dirty="0"/>
          </a:p>
          <a:p>
            <a:pPr lvl="1"/>
            <a:r>
              <a:rPr lang="de-DE" sz="1100" b="1" dirty="0"/>
              <a:t>API </a:t>
            </a:r>
            <a:r>
              <a:rPr lang="de-DE" sz="1100" b="1" dirty="0" err="1"/>
              <a:t>invoker</a:t>
            </a:r>
            <a:r>
              <a:rPr lang="de-DE" sz="1100" b="1" dirty="0"/>
              <a:t> </a:t>
            </a:r>
            <a:r>
              <a:rPr lang="de-DE" sz="1100" b="1" dirty="0" err="1"/>
              <a:t>can</a:t>
            </a:r>
            <a:r>
              <a:rPr lang="de-DE" sz="1100" b="1" dirty="0"/>
              <a:t> </a:t>
            </a:r>
            <a:r>
              <a:rPr lang="de-DE" sz="1100" b="1" dirty="0" err="1"/>
              <a:t>be</a:t>
            </a:r>
            <a:r>
              <a:rPr lang="de-DE" sz="1100" b="1" dirty="0"/>
              <a:t> </a:t>
            </a:r>
            <a:r>
              <a:rPr lang="de-DE" sz="1100" b="1" dirty="0" err="1"/>
              <a:t>independent</a:t>
            </a:r>
            <a:r>
              <a:rPr lang="de-DE" sz="1100" b="1" dirty="0"/>
              <a:t> </a:t>
            </a:r>
            <a:r>
              <a:rPr lang="de-DE" sz="1100" b="1" dirty="0" err="1"/>
              <a:t>of</a:t>
            </a:r>
            <a:r>
              <a:rPr lang="de-DE" sz="1100" b="1" dirty="0"/>
              <a:t> </a:t>
            </a:r>
            <a:r>
              <a:rPr lang="de-DE" sz="1100" b="1" dirty="0" err="1"/>
              <a:t>the</a:t>
            </a:r>
            <a:r>
              <a:rPr lang="de-DE" sz="1100" b="1" dirty="0"/>
              <a:t> UE </a:t>
            </a:r>
            <a:r>
              <a:rPr lang="de-DE" sz="1100" b="1" dirty="0" err="1"/>
              <a:t>and</a:t>
            </a:r>
            <a:r>
              <a:rPr lang="de-DE" sz="1100" b="1" dirty="0"/>
              <a:t> </a:t>
            </a:r>
            <a:r>
              <a:rPr lang="de-DE" sz="1100" b="1" dirty="0" err="1"/>
              <a:t>located</a:t>
            </a:r>
            <a:r>
              <a:rPr lang="de-DE" sz="1100" b="1" dirty="0"/>
              <a:t> outside </a:t>
            </a:r>
            <a:r>
              <a:rPr lang="de-DE" sz="1100" b="1" dirty="0" err="1"/>
              <a:t>of</a:t>
            </a:r>
            <a:r>
              <a:rPr lang="de-DE" sz="1100" b="1" dirty="0"/>
              <a:t> </a:t>
            </a:r>
            <a:r>
              <a:rPr lang="de-DE" sz="1100" b="1" dirty="0" err="1"/>
              <a:t>the</a:t>
            </a:r>
            <a:r>
              <a:rPr lang="de-DE" sz="1100" b="1" dirty="0"/>
              <a:t> </a:t>
            </a:r>
            <a:r>
              <a:rPr lang="de-DE" sz="1100" b="1" dirty="0" err="1"/>
              <a:t>device</a:t>
            </a:r>
            <a:r>
              <a:rPr lang="de-DE" sz="1100" b="1" dirty="0"/>
              <a:t> (e.g. at </a:t>
            </a:r>
            <a:r>
              <a:rPr lang="de-DE" sz="1100" b="1" dirty="0" err="1"/>
              <a:t>the</a:t>
            </a:r>
            <a:r>
              <a:rPr lang="de-DE" sz="1100" b="1" dirty="0"/>
              <a:t> </a:t>
            </a:r>
            <a:r>
              <a:rPr lang="de-DE" sz="1100" b="1" dirty="0" err="1"/>
              <a:t>game</a:t>
            </a:r>
            <a:r>
              <a:rPr lang="de-DE" sz="1100" b="1" dirty="0"/>
              <a:t> </a:t>
            </a:r>
            <a:r>
              <a:rPr lang="de-DE" sz="1100" b="1" dirty="0" err="1"/>
              <a:t>server</a:t>
            </a:r>
            <a:r>
              <a:rPr lang="de-DE" sz="1100" b="1" dirty="0"/>
              <a:t>)</a:t>
            </a:r>
          </a:p>
          <a:p>
            <a:r>
              <a:rPr lang="de-DE" sz="1200" dirty="0"/>
              <a:t>From </a:t>
            </a:r>
            <a:r>
              <a:rPr lang="de-DE" sz="1200" dirty="0" err="1"/>
              <a:t>security</a:t>
            </a:r>
            <a:r>
              <a:rPr lang="de-DE" sz="1200" dirty="0"/>
              <a:t> </a:t>
            </a:r>
            <a:r>
              <a:rPr lang="de-DE" sz="1200" dirty="0" err="1"/>
              <a:t>perspective</a:t>
            </a:r>
            <a:r>
              <a:rPr lang="de-DE" sz="1200" dirty="0"/>
              <a:t>, </a:t>
            </a:r>
            <a:r>
              <a:rPr lang="de-DE" sz="1200" dirty="0" err="1"/>
              <a:t>the</a:t>
            </a:r>
            <a:r>
              <a:rPr lang="de-DE" sz="1200" dirty="0"/>
              <a:t> API </a:t>
            </a:r>
            <a:r>
              <a:rPr lang="de-DE" sz="1200" dirty="0" err="1"/>
              <a:t>invoker</a:t>
            </a:r>
            <a:r>
              <a:rPr lang="de-DE" sz="1200" dirty="0"/>
              <a:t> </a:t>
            </a:r>
            <a:r>
              <a:rPr lang="de-DE" sz="1200" dirty="0" err="1"/>
              <a:t>is</a:t>
            </a:r>
            <a:r>
              <a:rPr lang="de-DE" sz="1200" dirty="0"/>
              <a:t> </a:t>
            </a:r>
            <a:r>
              <a:rPr lang="de-DE" sz="1200" dirty="0" err="1"/>
              <a:t>always</a:t>
            </a:r>
            <a:r>
              <a:rPr lang="de-DE" sz="1200" dirty="0"/>
              <a:t> </a:t>
            </a:r>
            <a:r>
              <a:rPr lang="de-DE" sz="1200" dirty="0" err="1"/>
              <a:t>the</a:t>
            </a:r>
            <a:r>
              <a:rPr lang="de-DE" sz="1200" dirty="0"/>
              <a:t> </a:t>
            </a:r>
            <a:r>
              <a:rPr lang="de-DE" sz="1200" dirty="0" err="1"/>
              <a:t>OAuth</a:t>
            </a:r>
            <a:r>
              <a:rPr lang="de-DE" sz="1200" dirty="0"/>
              <a:t> </a:t>
            </a:r>
            <a:r>
              <a:rPr lang="de-DE" sz="1200" dirty="0" err="1"/>
              <a:t>client</a:t>
            </a:r>
            <a:r>
              <a:rPr lang="de-DE" sz="1200" dirty="0"/>
              <a:t>. The </a:t>
            </a:r>
            <a:r>
              <a:rPr lang="de-DE" sz="1200" dirty="0" err="1"/>
              <a:t>authorization</a:t>
            </a:r>
            <a:r>
              <a:rPr lang="de-DE" sz="1200" dirty="0"/>
              <a:t> </a:t>
            </a:r>
            <a:r>
              <a:rPr lang="de-DE" sz="1200" dirty="0" err="1"/>
              <a:t>function</a:t>
            </a:r>
            <a:r>
              <a:rPr lang="de-DE" sz="1200" dirty="0"/>
              <a:t> </a:t>
            </a:r>
            <a:r>
              <a:rPr lang="de-DE" sz="1200" dirty="0" err="1"/>
              <a:t>is</a:t>
            </a:r>
            <a:r>
              <a:rPr lang="de-DE" sz="1200" dirty="0"/>
              <a:t> part </a:t>
            </a:r>
            <a:r>
              <a:rPr lang="de-DE" sz="1200" dirty="0" err="1"/>
              <a:t>of</a:t>
            </a:r>
            <a:r>
              <a:rPr lang="de-DE" sz="1200" dirty="0"/>
              <a:t> </a:t>
            </a:r>
            <a:r>
              <a:rPr lang="de-DE" sz="1200" dirty="0" err="1"/>
              <a:t>the</a:t>
            </a:r>
            <a:r>
              <a:rPr lang="de-DE" sz="1200" dirty="0"/>
              <a:t> CCF</a:t>
            </a:r>
          </a:p>
          <a:p>
            <a:r>
              <a:rPr lang="de-DE" sz="1200" b="1" dirty="0"/>
              <a:t>CAPIF-8 </a:t>
            </a:r>
            <a:r>
              <a:rPr lang="de-DE" sz="1200" b="1" dirty="0" err="1"/>
              <a:t>is</a:t>
            </a:r>
            <a:r>
              <a:rPr lang="de-DE" sz="1200" b="1" dirty="0"/>
              <a:t> </a:t>
            </a:r>
            <a:r>
              <a:rPr lang="de-DE" sz="1200" b="1" dirty="0" err="1"/>
              <a:t>needed</a:t>
            </a:r>
            <a:r>
              <a:rPr lang="de-DE" sz="1200" b="1" dirty="0"/>
              <a:t> for </a:t>
            </a:r>
            <a:r>
              <a:rPr lang="de-DE" sz="1200" b="1" dirty="0" err="1"/>
              <a:t>authentication</a:t>
            </a:r>
            <a:r>
              <a:rPr lang="de-DE" sz="1200" b="1" dirty="0"/>
              <a:t> </a:t>
            </a:r>
            <a:r>
              <a:rPr lang="de-DE" sz="1200" b="1" dirty="0" err="1"/>
              <a:t>the</a:t>
            </a:r>
            <a:r>
              <a:rPr lang="de-DE" sz="1200" b="1" dirty="0"/>
              <a:t> ROC (</a:t>
            </a:r>
            <a:r>
              <a:rPr lang="de-DE" sz="1200" b="1" dirty="0" err="1"/>
              <a:t>user</a:t>
            </a:r>
            <a:r>
              <a:rPr lang="de-DE" sz="1200" b="1" dirty="0"/>
              <a:t> </a:t>
            </a:r>
            <a:r>
              <a:rPr lang="de-DE" sz="1200" b="1" dirty="0" err="1"/>
              <a:t>or</a:t>
            </a:r>
            <a:r>
              <a:rPr lang="de-DE" sz="1200" b="1" dirty="0"/>
              <a:t> </a:t>
            </a:r>
            <a:r>
              <a:rPr lang="de-DE" sz="1200" b="1" dirty="0" err="1"/>
              <a:t>subscriber</a:t>
            </a:r>
            <a:r>
              <a:rPr lang="de-DE" sz="1200" b="1" dirty="0"/>
              <a:t> </a:t>
            </a:r>
            <a:r>
              <a:rPr lang="de-DE" sz="1200" b="1" dirty="0" err="1"/>
              <a:t>of</a:t>
            </a:r>
            <a:r>
              <a:rPr lang="de-DE" sz="1200" b="1" dirty="0"/>
              <a:t> a UE) to </a:t>
            </a:r>
            <a:r>
              <a:rPr lang="de-DE" sz="1200" b="1" dirty="0" err="1"/>
              <a:t>the</a:t>
            </a:r>
            <a:r>
              <a:rPr lang="de-DE" sz="1200" b="1" dirty="0"/>
              <a:t> </a:t>
            </a:r>
            <a:r>
              <a:rPr lang="de-DE" sz="1200" b="1" dirty="0" err="1"/>
              <a:t>authorization</a:t>
            </a:r>
            <a:r>
              <a:rPr lang="de-DE" sz="1200" b="1" dirty="0"/>
              <a:t> </a:t>
            </a:r>
            <a:r>
              <a:rPr lang="de-DE" sz="1200" b="1" dirty="0" err="1"/>
              <a:t>function</a:t>
            </a:r>
            <a:r>
              <a:rPr lang="de-DE" sz="1200" b="1" dirty="0"/>
              <a:t> (CCF) </a:t>
            </a:r>
            <a:r>
              <a:rPr lang="de-DE" sz="1200" b="1" dirty="0" err="1"/>
              <a:t>before</a:t>
            </a:r>
            <a:r>
              <a:rPr lang="de-DE" sz="1200" b="1" dirty="0"/>
              <a:t> </a:t>
            </a:r>
            <a:r>
              <a:rPr lang="de-DE" sz="1200" b="1" dirty="0" err="1"/>
              <a:t>authorizing</a:t>
            </a:r>
            <a:r>
              <a:rPr lang="de-DE" sz="1200" dirty="0"/>
              <a:t>. </a:t>
            </a:r>
          </a:p>
          <a:p>
            <a:r>
              <a:rPr lang="de-DE" sz="1200" dirty="0"/>
              <a:t>API </a:t>
            </a:r>
            <a:r>
              <a:rPr lang="de-DE" sz="1200" dirty="0" err="1"/>
              <a:t>invoker</a:t>
            </a:r>
            <a:r>
              <a:rPr lang="de-DE" sz="1200" dirty="0"/>
              <a:t> </a:t>
            </a:r>
            <a:r>
              <a:rPr lang="de-DE" sz="1200" dirty="0" err="1"/>
              <a:t>can</a:t>
            </a:r>
            <a:r>
              <a:rPr lang="de-DE" sz="1200" dirty="0"/>
              <a:t> </a:t>
            </a:r>
            <a:r>
              <a:rPr lang="de-DE" sz="1200" dirty="0" err="1"/>
              <a:t>only</a:t>
            </a:r>
            <a:r>
              <a:rPr lang="de-DE" sz="1200" dirty="0"/>
              <a:t> </a:t>
            </a:r>
            <a:r>
              <a:rPr lang="de-DE" sz="1200" dirty="0" err="1"/>
              <a:t>access</a:t>
            </a:r>
            <a:r>
              <a:rPr lang="de-DE" sz="1200" dirty="0"/>
              <a:t> </a:t>
            </a:r>
            <a:r>
              <a:rPr lang="de-DE" sz="1200" dirty="0" err="1"/>
              <a:t>the</a:t>
            </a:r>
            <a:r>
              <a:rPr lang="de-DE" sz="1200" dirty="0"/>
              <a:t> </a:t>
            </a:r>
            <a:r>
              <a:rPr lang="de-DE" sz="1200" dirty="0" err="1"/>
              <a:t>northbound</a:t>
            </a:r>
            <a:r>
              <a:rPr lang="de-DE" sz="1200" dirty="0"/>
              <a:t> API via CAPIF-2 after </a:t>
            </a:r>
            <a:r>
              <a:rPr lang="de-DE" sz="1200" dirty="0" err="1"/>
              <a:t>gaining</a:t>
            </a:r>
            <a:r>
              <a:rPr lang="de-DE" sz="1200" dirty="0"/>
              <a:t> </a:t>
            </a:r>
            <a:r>
              <a:rPr lang="de-DE" sz="1200" dirty="0" err="1"/>
              <a:t>access</a:t>
            </a:r>
            <a:r>
              <a:rPr lang="de-DE" sz="1200" dirty="0"/>
              <a:t> </a:t>
            </a:r>
            <a:r>
              <a:rPr lang="de-DE" sz="1200" dirty="0" err="1"/>
              <a:t>token</a:t>
            </a:r>
            <a:r>
              <a:rPr lang="de-DE" sz="1200" dirty="0"/>
              <a:t> </a:t>
            </a:r>
            <a:r>
              <a:rPr lang="de-DE" sz="1200" dirty="0" err="1"/>
              <a:t>subjected</a:t>
            </a:r>
            <a:r>
              <a:rPr lang="de-DE" sz="1200" dirty="0"/>
              <a:t> </a:t>
            </a:r>
            <a:r>
              <a:rPr lang="de-DE" sz="1200" dirty="0" err="1"/>
              <a:t>to</a:t>
            </a:r>
            <a:r>
              <a:rPr lang="de-DE" sz="1200" dirty="0"/>
              <a:t> </a:t>
            </a:r>
            <a:r>
              <a:rPr lang="de-DE" sz="1200" dirty="0" err="1"/>
              <a:t>authorization</a:t>
            </a:r>
            <a:r>
              <a:rPr lang="de-DE" sz="1200" dirty="0"/>
              <a:t> </a:t>
            </a:r>
            <a:r>
              <a:rPr lang="de-DE" sz="1200" dirty="0" err="1"/>
              <a:t>grant</a:t>
            </a:r>
            <a:r>
              <a:rPr lang="de-DE" sz="1200" dirty="0"/>
              <a:t> </a:t>
            </a:r>
            <a:r>
              <a:rPr lang="de-DE" sz="1200" dirty="0" err="1"/>
              <a:t>from</a:t>
            </a:r>
            <a:r>
              <a:rPr lang="de-DE" sz="1200" dirty="0"/>
              <a:t> ROC (CAPIF-1). </a:t>
            </a:r>
          </a:p>
          <a:p>
            <a:r>
              <a:rPr lang="de-DE" sz="1200" b="1" dirty="0"/>
              <a:t>The </a:t>
            </a:r>
            <a:r>
              <a:rPr lang="de-DE" sz="1200" b="1" dirty="0" err="1"/>
              <a:t>detailed</a:t>
            </a:r>
            <a:r>
              <a:rPr lang="de-DE" sz="1200" b="1" dirty="0"/>
              <a:t> </a:t>
            </a:r>
            <a:r>
              <a:rPr lang="de-DE" sz="1200" b="1" dirty="0" err="1"/>
              <a:t>architecture</a:t>
            </a:r>
            <a:r>
              <a:rPr lang="de-DE" sz="1200" b="1" dirty="0"/>
              <a:t> for CAPIF-8 </a:t>
            </a:r>
            <a:r>
              <a:rPr lang="de-DE" sz="1200" b="1" dirty="0" err="1"/>
              <a:t>is</a:t>
            </a:r>
            <a:r>
              <a:rPr lang="de-DE" sz="1200" b="1" dirty="0"/>
              <a:t> out </a:t>
            </a:r>
            <a:r>
              <a:rPr lang="de-DE" sz="1200" b="1" dirty="0" err="1"/>
              <a:t>of</a:t>
            </a:r>
            <a:r>
              <a:rPr lang="de-DE" sz="1200" b="1" dirty="0"/>
              <a:t> </a:t>
            </a:r>
            <a:r>
              <a:rPr lang="de-DE" sz="1200" b="1" dirty="0" err="1"/>
              <a:t>scope</a:t>
            </a:r>
            <a:r>
              <a:rPr lang="de-DE" sz="1200" b="1" dirty="0"/>
              <a:t> </a:t>
            </a:r>
            <a:r>
              <a:rPr lang="de-DE" sz="1200" b="1" dirty="0" err="1"/>
              <a:t>of</a:t>
            </a:r>
            <a:r>
              <a:rPr lang="de-DE" sz="1200" b="1" dirty="0"/>
              <a:t> </a:t>
            </a:r>
            <a:r>
              <a:rPr lang="de-DE" sz="1200" b="1" dirty="0" err="1"/>
              <a:t>this</a:t>
            </a:r>
            <a:r>
              <a:rPr lang="de-DE" sz="1200" b="1" dirty="0"/>
              <a:t> </a:t>
            </a:r>
            <a:r>
              <a:rPr lang="de-DE" sz="1200" b="1" dirty="0" err="1"/>
              <a:t>release</a:t>
            </a:r>
            <a:endParaRPr lang="de-DE" sz="1200" b="1" dirty="0"/>
          </a:p>
          <a:p>
            <a:r>
              <a:rPr lang="de-DE" sz="1200" dirty="0"/>
              <a:t>The </a:t>
            </a:r>
            <a:r>
              <a:rPr lang="de-DE" sz="1200" dirty="0" err="1"/>
              <a:t>authentication</a:t>
            </a:r>
            <a:r>
              <a:rPr lang="de-DE" sz="1200" dirty="0"/>
              <a:t> </a:t>
            </a:r>
            <a:r>
              <a:rPr lang="de-DE" sz="1200" dirty="0" err="1"/>
              <a:t>step</a:t>
            </a:r>
            <a:r>
              <a:rPr lang="de-DE" sz="1200" dirty="0"/>
              <a:t> </a:t>
            </a:r>
            <a:r>
              <a:rPr lang="de-DE" sz="1200" dirty="0" err="1"/>
              <a:t>between</a:t>
            </a:r>
            <a:r>
              <a:rPr lang="de-DE" sz="1200" dirty="0"/>
              <a:t> API </a:t>
            </a:r>
            <a:r>
              <a:rPr lang="de-DE" sz="1200" dirty="0" err="1"/>
              <a:t>invoker</a:t>
            </a:r>
            <a:r>
              <a:rPr lang="de-DE" sz="1200" dirty="0"/>
              <a:t> </a:t>
            </a:r>
            <a:r>
              <a:rPr lang="de-DE" sz="1200" dirty="0" err="1"/>
              <a:t>and</a:t>
            </a:r>
            <a:r>
              <a:rPr lang="de-DE" sz="1200" dirty="0"/>
              <a:t> CCF </a:t>
            </a:r>
            <a:r>
              <a:rPr lang="de-DE" sz="1200" dirty="0" err="1"/>
              <a:t>is</a:t>
            </a:r>
            <a:r>
              <a:rPr lang="de-DE" sz="1200" dirty="0"/>
              <a:t> </a:t>
            </a:r>
            <a:r>
              <a:rPr lang="de-DE" sz="1200" dirty="0" err="1"/>
              <a:t>depending</a:t>
            </a:r>
            <a:r>
              <a:rPr lang="de-DE" sz="1200" dirty="0"/>
              <a:t> on </a:t>
            </a:r>
            <a:r>
              <a:rPr lang="de-DE" sz="1200" dirty="0" err="1"/>
              <a:t>the</a:t>
            </a:r>
            <a:r>
              <a:rPr lang="de-DE" sz="1200" dirty="0"/>
              <a:t> </a:t>
            </a:r>
            <a:r>
              <a:rPr lang="de-DE" sz="1200" dirty="0" err="1"/>
              <a:t>functional</a:t>
            </a:r>
            <a:r>
              <a:rPr lang="de-DE" sz="1200" dirty="0"/>
              <a:t> </a:t>
            </a:r>
            <a:r>
              <a:rPr lang="de-DE" sz="1200" dirty="0" err="1"/>
              <a:t>security</a:t>
            </a:r>
            <a:r>
              <a:rPr lang="de-DE" sz="1200" dirty="0"/>
              <a:t> </a:t>
            </a:r>
            <a:r>
              <a:rPr lang="de-DE" sz="1200" dirty="0" err="1"/>
              <a:t>model</a:t>
            </a:r>
            <a:r>
              <a:rPr lang="de-DE" sz="1200" dirty="0"/>
              <a:t>.</a:t>
            </a:r>
          </a:p>
          <a:p>
            <a:pPr lvl="1"/>
            <a:endParaRPr lang="de-DE" sz="1100" dirty="0"/>
          </a:p>
        </p:txBody>
      </p:sp>
      <p:grpSp>
        <p:nvGrpSpPr>
          <p:cNvPr id="7" name="Group 6">
            <a:extLst>
              <a:ext uri="{FF2B5EF4-FFF2-40B4-BE49-F238E27FC236}">
                <a16:creationId xmlns:a16="http://schemas.microsoft.com/office/drawing/2014/main" id="{C0803E0B-5C80-36CF-10E8-5B70D63E6793}"/>
              </a:ext>
            </a:extLst>
          </p:cNvPr>
          <p:cNvGrpSpPr/>
          <p:nvPr/>
        </p:nvGrpSpPr>
        <p:grpSpPr>
          <a:xfrm>
            <a:off x="260555" y="1920891"/>
            <a:ext cx="6089650" cy="4248150"/>
            <a:chOff x="260555" y="1920891"/>
            <a:chExt cx="6089650" cy="4248150"/>
          </a:xfrm>
        </p:grpSpPr>
        <p:graphicFrame>
          <p:nvGraphicFramePr>
            <p:cNvPr id="4" name="Object 3">
              <a:extLst>
                <a:ext uri="{FF2B5EF4-FFF2-40B4-BE49-F238E27FC236}">
                  <a16:creationId xmlns:a16="http://schemas.microsoft.com/office/drawing/2014/main" id="{6CD0D3A4-63D0-C043-D870-0E8C0BDFB732}"/>
                </a:ext>
              </a:extLst>
            </p:cNvPr>
            <p:cNvGraphicFramePr>
              <a:graphicFrameLocks noChangeAspect="1"/>
            </p:cNvGraphicFramePr>
            <p:nvPr>
              <p:extLst>
                <p:ext uri="{D42A27DB-BD31-4B8C-83A1-F6EECF244321}">
                  <p14:modId xmlns:p14="http://schemas.microsoft.com/office/powerpoint/2010/main" val="3863723232"/>
                </p:ext>
              </p:extLst>
            </p:nvPr>
          </p:nvGraphicFramePr>
          <p:xfrm>
            <a:off x="260555" y="1920891"/>
            <a:ext cx="6089650" cy="4248150"/>
          </p:xfrm>
          <a:graphic>
            <a:graphicData uri="http://schemas.openxmlformats.org/presentationml/2006/ole">
              <mc:AlternateContent xmlns:mc="http://schemas.openxmlformats.org/markup-compatibility/2006">
                <mc:Choice xmlns:v="urn:schemas-microsoft-com:vml" Requires="v">
                  <p:oleObj name="Visio" r:id="rId2" imgW="9134658" imgH="6400960" progId="Visio.Drawing.11">
                    <p:embed/>
                  </p:oleObj>
                </mc:Choice>
                <mc:Fallback>
                  <p:oleObj name="Visio" r:id="rId2" imgW="9134658" imgH="6400960" progId="Visio.Drawing.11">
                    <p:embed/>
                    <p:pic>
                      <p:nvPicPr>
                        <p:cNvPr id="3" name="Object 2">
                          <a:extLst>
                            <a:ext uri="{FF2B5EF4-FFF2-40B4-BE49-F238E27FC236}">
                              <a16:creationId xmlns:a16="http://schemas.microsoft.com/office/drawing/2014/main" id="{1F17029B-987E-6056-CADC-CF1382BC68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555" y="1920891"/>
                          <a:ext cx="6089650" cy="4248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Rectangle 4">
              <a:extLst>
                <a:ext uri="{FF2B5EF4-FFF2-40B4-BE49-F238E27FC236}">
                  <a16:creationId xmlns:a16="http://schemas.microsoft.com/office/drawing/2014/main" id="{48618544-CC14-89A8-BD8D-4723D7D20F02}"/>
                </a:ext>
              </a:extLst>
            </p:cNvPr>
            <p:cNvSpPr/>
            <p:nvPr/>
          </p:nvSpPr>
          <p:spPr>
            <a:xfrm>
              <a:off x="1430594" y="5316794"/>
              <a:ext cx="1460090" cy="70054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tangle 5">
              <a:extLst>
                <a:ext uri="{FF2B5EF4-FFF2-40B4-BE49-F238E27FC236}">
                  <a16:creationId xmlns:a16="http://schemas.microsoft.com/office/drawing/2014/main" id="{F30D274B-7BEC-BE1D-D6BB-1D45E218B3B9}"/>
                </a:ext>
              </a:extLst>
            </p:cNvPr>
            <p:cNvSpPr/>
            <p:nvPr/>
          </p:nvSpPr>
          <p:spPr>
            <a:xfrm>
              <a:off x="1011737" y="2807378"/>
              <a:ext cx="426720" cy="33092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100" dirty="0">
                  <a:solidFill>
                    <a:srgbClr val="FF0000"/>
                  </a:solidFill>
                </a:rPr>
                <a:t>ROC</a:t>
              </a:r>
            </a:p>
          </p:txBody>
        </p:sp>
        <p:cxnSp>
          <p:nvCxnSpPr>
            <p:cNvPr id="9" name="Straight Connector 8">
              <a:extLst>
                <a:ext uri="{FF2B5EF4-FFF2-40B4-BE49-F238E27FC236}">
                  <a16:creationId xmlns:a16="http://schemas.microsoft.com/office/drawing/2014/main" id="{4EBB47FF-A1D7-E593-DCF6-2098694BB314}"/>
                </a:ext>
              </a:extLst>
            </p:cNvPr>
            <p:cNvCxnSpPr>
              <a:cxnSpLocks/>
              <a:stCxn id="6" idx="2"/>
            </p:cNvCxnSpPr>
            <p:nvPr/>
          </p:nvCxnSpPr>
          <p:spPr>
            <a:xfrm>
              <a:off x="1225097" y="3138304"/>
              <a:ext cx="864960" cy="1019580"/>
            </a:xfrm>
            <a:prstGeom prst="line">
              <a:avLst/>
            </a:prstGeom>
            <a:ln w="9525"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3" name="TextBox 12">
              <a:extLst>
                <a:ext uri="{FF2B5EF4-FFF2-40B4-BE49-F238E27FC236}">
                  <a16:creationId xmlns:a16="http://schemas.microsoft.com/office/drawing/2014/main" id="{C304B339-1694-0993-A09B-6B06C6754539}"/>
                </a:ext>
              </a:extLst>
            </p:cNvPr>
            <p:cNvSpPr txBox="1"/>
            <p:nvPr/>
          </p:nvSpPr>
          <p:spPr>
            <a:xfrm>
              <a:off x="876754" y="3526624"/>
              <a:ext cx="696686" cy="253916"/>
            </a:xfrm>
            <a:prstGeom prst="rect">
              <a:avLst/>
            </a:prstGeom>
            <a:noFill/>
            <a:ln>
              <a:noFill/>
            </a:ln>
          </p:spPr>
          <p:txBody>
            <a:bodyPr wrap="square" rtlCol="0">
              <a:spAutoFit/>
            </a:bodyPr>
            <a:lstStyle/>
            <a:p>
              <a:r>
                <a:rPr lang="de-DE" sz="1000" dirty="0">
                  <a:solidFill>
                    <a:srgbClr val="FF0000"/>
                  </a:solidFill>
                </a:rPr>
                <a:t>CAPIF-8</a:t>
              </a:r>
            </a:p>
          </p:txBody>
        </p:sp>
      </p:grpSp>
    </p:spTree>
    <p:extLst>
      <p:ext uri="{BB962C8B-B14F-4D97-AF65-F5344CB8AC3E}">
        <p14:creationId xmlns:p14="http://schemas.microsoft.com/office/powerpoint/2010/main" val="142893870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normAutofit/>
          </a:bodyPr>
          <a:lstStyle/>
          <a:p>
            <a:r>
              <a:rPr lang="en-US" altLang="en-US" dirty="0"/>
              <a:t>Following proposals are submitted to SA3#113</a:t>
            </a:r>
          </a:p>
          <a:p>
            <a:pPr lvl="1"/>
            <a:r>
              <a:rPr lang="en-US" altLang="en-US" dirty="0"/>
              <a:t>Relevant updates to TS 33.122 about CAPIF-8 (see CR)</a:t>
            </a:r>
          </a:p>
          <a:p>
            <a:pPr lvl="1"/>
            <a:r>
              <a:rPr lang="en-US" altLang="en-US" dirty="0"/>
              <a:t>Inform SA6 about the update related to CAPIF-8 (can be part of a LS-reply)</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A7D2E-17CA-57F4-C40E-8D653BC897FF}"/>
              </a:ext>
            </a:extLst>
          </p:cNvPr>
          <p:cNvSpPr>
            <a:spLocks noGrp="1"/>
          </p:cNvSpPr>
          <p:nvPr>
            <p:ph type="title"/>
          </p:nvPr>
        </p:nvSpPr>
        <p:spPr/>
        <p:txBody>
          <a:bodyPr/>
          <a:lstStyle/>
          <a:p>
            <a:pPr algn="ctr"/>
            <a:r>
              <a:rPr lang="en-US" dirty="0"/>
              <a:t>Thank You!</a:t>
            </a:r>
          </a:p>
        </p:txBody>
      </p:sp>
      <p:sp>
        <p:nvSpPr>
          <p:cNvPr id="3" name="Content Placeholder 2">
            <a:extLst>
              <a:ext uri="{FF2B5EF4-FFF2-40B4-BE49-F238E27FC236}">
                <a16:creationId xmlns:a16="http://schemas.microsoft.com/office/drawing/2014/main" id="{8ABEFD30-4B09-6EB9-A292-D160F857E839}"/>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277570977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825</Words>
  <Application>Microsoft Office PowerPoint</Application>
  <PresentationFormat>Widescreen</PresentationFormat>
  <Paragraphs>88</Paragraphs>
  <Slides>7</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14" baseType="lpstr">
      <vt:lpstr>Arial</vt:lpstr>
      <vt:lpstr>Arial </vt:lpstr>
      <vt:lpstr>Calibri</vt:lpstr>
      <vt:lpstr>Calibri Light</vt:lpstr>
      <vt:lpstr>Times New Roman</vt:lpstr>
      <vt:lpstr>Office Theme</vt:lpstr>
      <vt:lpstr>Visio</vt:lpstr>
      <vt:lpstr>CAPIF RNAA authorization methods and related interfaces </vt:lpstr>
      <vt:lpstr>Background</vt:lpstr>
      <vt:lpstr>CAPIF RNAA and OAuth Auth Code Flow</vt:lpstr>
      <vt:lpstr>CAPIF RNAA mapping to CAPIF-1/-8</vt:lpstr>
      <vt:lpstr>Update proposal related to CAPIF-8</vt:lpstr>
      <vt:lpstr>Summary</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Nokia5</cp:lastModifiedBy>
  <cp:revision>628</cp:revision>
  <dcterms:created xsi:type="dcterms:W3CDTF">2010-02-05T13:52:04Z</dcterms:created>
  <dcterms:modified xsi:type="dcterms:W3CDTF">2023-10-30T12:44:12Z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